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6" r:id="rId2"/>
  </p:sldMasterIdLst>
  <p:notesMasterIdLst>
    <p:notesMasterId r:id="rId19"/>
  </p:notesMasterIdLst>
  <p:sldIdLst>
    <p:sldId id="256" r:id="rId3"/>
    <p:sldId id="294" r:id="rId4"/>
    <p:sldId id="300" r:id="rId5"/>
    <p:sldId id="302" r:id="rId6"/>
    <p:sldId id="301" r:id="rId7"/>
    <p:sldId id="303" r:id="rId8"/>
    <p:sldId id="295" r:id="rId9"/>
    <p:sldId id="305" r:id="rId10"/>
    <p:sldId id="304" r:id="rId11"/>
    <p:sldId id="307" r:id="rId12"/>
    <p:sldId id="308" r:id="rId13"/>
    <p:sldId id="309" r:id="rId14"/>
    <p:sldId id="310" r:id="rId15"/>
    <p:sldId id="311" r:id="rId16"/>
    <p:sldId id="306" r:id="rId17"/>
    <p:sldId id="293" r:id="rId18"/>
  </p:sldIdLst>
  <p:sldSz cx="12192000" cy="6858000"/>
  <p:notesSz cx="6858000" cy="9144000"/>
  <p:custDataLst>
    <p:tags r:id="rId2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858F"/>
    <a:srgbClr val="758384"/>
    <a:srgbClr val="C45116"/>
    <a:srgbClr val="771303"/>
    <a:srgbClr val="8E95AC"/>
    <a:srgbClr val="FEB8CB"/>
    <a:srgbClr val="FF777C"/>
    <a:srgbClr val="939D25"/>
    <a:srgbClr val="F4A9B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32" autoAdjust="0"/>
    <p:restoredTop sz="94649" autoAdjust="0"/>
  </p:normalViewPr>
  <p:slideViewPr>
    <p:cSldViewPr snapToGrid="0">
      <p:cViewPr varScale="1">
        <p:scale>
          <a:sx n="63" d="100"/>
          <a:sy n="63" d="100"/>
        </p:scale>
        <p:origin x="724" y="48"/>
      </p:cViewPr>
      <p:guideLst>
        <p:guide orient="horz" pos="2160"/>
        <p:guide pos="3840"/>
      </p:guideLst>
    </p:cSldViewPr>
  </p:slideViewPr>
  <p:notesTextViewPr>
    <p:cViewPr>
      <p:scale>
        <a:sx n="1" d="1"/>
        <a:sy n="1" d="1"/>
      </p:scale>
      <p:origin x="0" y="0"/>
    </p:cViewPr>
  </p:notesTextViewPr>
  <p:sorterViewPr>
    <p:cViewPr>
      <p:scale>
        <a:sx n="46" d="100"/>
        <a:sy n="4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audio1.wav>
</file>

<file path=ppt/media/image1.jp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72EE94-BE08-41F6-B52C-DCA2A208DDA4}" type="datetimeFigureOut">
              <a:rPr lang="zh-CN" altLang="en-US" smtClean="0"/>
              <a:t>2022/11/14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82D75F-9002-4DDD-9906-318D01587582}" type="slidenum">
              <a:rPr lang="zh-CN" altLang="en-US" smtClean="0"/>
              <a:t>‹#›</a:t>
            </a:fld>
            <a:endParaRPr lang="zh-CN" altLang="en-US"/>
          </a:p>
        </p:txBody>
      </p:sp>
    </p:spTree>
    <p:extLst>
      <p:ext uri="{BB962C8B-B14F-4D97-AF65-F5344CB8AC3E}">
        <p14:creationId xmlns:p14="http://schemas.microsoft.com/office/powerpoint/2010/main" val="34597805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r>
              <a:rPr lang="en-US" altLang="zh-CN"/>
              <a:t>1</a:t>
            </a:r>
            <a:endParaRPr lang="zh-CN" altLang="en-US"/>
          </a:p>
        </p:txBody>
      </p:sp>
    </p:spTree>
    <p:extLst>
      <p:ext uri="{BB962C8B-B14F-4D97-AF65-F5344CB8AC3E}">
        <p14:creationId xmlns:p14="http://schemas.microsoft.com/office/powerpoint/2010/main" val="17048413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r>
              <a:rPr lang="en-US" altLang="zh-CN"/>
              <a:t>8</a:t>
            </a:r>
            <a:endParaRPr lang="zh-CN" altLang="en-US"/>
          </a:p>
        </p:txBody>
      </p:sp>
    </p:spTree>
    <p:extLst>
      <p:ext uri="{BB962C8B-B14F-4D97-AF65-F5344CB8AC3E}">
        <p14:creationId xmlns:p14="http://schemas.microsoft.com/office/powerpoint/2010/main" val="19373255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r>
              <a:rPr lang="en-US" altLang="zh-CN"/>
              <a:t>12</a:t>
            </a:r>
            <a:endParaRPr lang="zh-CN" altLang="en-US"/>
          </a:p>
        </p:txBody>
      </p:sp>
    </p:spTree>
    <p:extLst>
      <p:ext uri="{BB962C8B-B14F-4D97-AF65-F5344CB8AC3E}">
        <p14:creationId xmlns:p14="http://schemas.microsoft.com/office/powerpoint/2010/main" val="19637837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r>
              <a:rPr lang="en-US" altLang="zh-CN"/>
              <a:t>29</a:t>
            </a:r>
            <a:endParaRPr lang="zh-CN" altLang="en-US"/>
          </a:p>
        </p:txBody>
      </p:sp>
    </p:spTree>
    <p:extLst>
      <p:ext uri="{BB962C8B-B14F-4D97-AF65-F5344CB8AC3E}">
        <p14:creationId xmlns:p14="http://schemas.microsoft.com/office/powerpoint/2010/main" val="286143472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wav"/></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wav"/></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wav"/></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wav"/></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wav"/></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wav"/></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wav"/></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wav"/></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wav"/></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wav"/></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wav"/></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1264920" y="235328"/>
            <a:ext cx="10515600" cy="455969"/>
          </a:xfrm>
        </p:spPr>
        <p:txBody>
          <a:bodyPr>
            <a:noAutofit/>
          </a:bodyPr>
          <a:lstStyle>
            <a:lvl1pPr algn="l">
              <a:defRPr sz="2800" b="1">
                <a:solidFill>
                  <a:srgbClr val="758384"/>
                </a:solidFill>
              </a:defRPr>
            </a:lvl1p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2022/11/14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4406021"/>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1" name="arrow.wav"/>
          </p:stSnd>
        </p:sndAc>
      </p:transition>
    </mc:Choice>
    <mc:Fallback>
      <p:transition spd="med">
        <p:fade/>
        <p:sndAc>
          <p:stSnd>
            <p:snd r:embed="rId1" name="arrow.wav"/>
          </p:stSnd>
        </p:sndAc>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76F42DE-5C75-4C9E-E1A9-875367FAC50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41B1D18D-ECDF-4C14-6BE2-8A949ECDF6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4E7E1CE7-AD6A-5F7A-2091-A9A31051D1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FCD15C4D-ACBC-887E-A925-6C377E1406C8}"/>
              </a:ext>
            </a:extLst>
          </p:cNvPr>
          <p:cNvSpPr>
            <a:spLocks noGrp="1"/>
          </p:cNvSpPr>
          <p:nvPr>
            <p:ph type="dt" sz="half" idx="10"/>
          </p:nvPr>
        </p:nvSpPr>
        <p:spPr>
          <a:xfrm>
            <a:off x="838200" y="6356350"/>
            <a:ext cx="2743200" cy="365125"/>
          </a:xfrm>
          <a:prstGeom prst="rect">
            <a:avLst/>
          </a:prstGeom>
        </p:spPr>
        <p:txBody>
          <a:bodyPr/>
          <a:lstStyle/>
          <a:p>
            <a:fld id="{058D557C-8F6F-4EC0-8509-BEF9C76B6B8F}" type="datetimeFigureOut">
              <a:rPr lang="zh-CN" altLang="en-US" smtClean="0"/>
              <a:t>2022/11/14</a:t>
            </a:fld>
            <a:endParaRPr lang="zh-CN" altLang="en-US"/>
          </a:p>
        </p:txBody>
      </p:sp>
      <p:sp>
        <p:nvSpPr>
          <p:cNvPr id="6" name="页脚占位符 5">
            <a:extLst>
              <a:ext uri="{FF2B5EF4-FFF2-40B4-BE49-F238E27FC236}">
                <a16:creationId xmlns:a16="http://schemas.microsoft.com/office/drawing/2014/main" id="{05F9DC71-86DA-1E81-8F0D-727073A1ACF7}"/>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2F3DF700-57D6-907B-D9D6-0D521F48D66D}"/>
              </a:ext>
            </a:extLst>
          </p:cNvPr>
          <p:cNvSpPr>
            <a:spLocks noGrp="1"/>
          </p:cNvSpPr>
          <p:nvPr>
            <p:ph type="sldNum" sz="quarter" idx="12"/>
          </p:nvPr>
        </p:nvSpPr>
        <p:spPr>
          <a:xfrm>
            <a:off x="8610600" y="6356350"/>
            <a:ext cx="2743200" cy="365125"/>
          </a:xfrm>
          <a:prstGeom prst="rect">
            <a:avLst/>
          </a:prstGeom>
        </p:spPr>
        <p:txBody>
          <a:bodyPr/>
          <a:lstStyle/>
          <a:p>
            <a:fld id="{67768B0A-4E0B-45DB-9EE3-D682038CCBEA}" type="slidenum">
              <a:rPr lang="zh-CN" altLang="en-US" smtClean="0"/>
              <a:t>‹#›</a:t>
            </a:fld>
            <a:endParaRPr lang="zh-CN" altLang="en-US"/>
          </a:p>
        </p:txBody>
      </p:sp>
    </p:spTree>
    <p:extLst>
      <p:ext uri="{BB962C8B-B14F-4D97-AF65-F5344CB8AC3E}">
        <p14:creationId xmlns:p14="http://schemas.microsoft.com/office/powerpoint/2010/main" val="1555164331"/>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1" name="arrow.wav"/>
          </p:stSnd>
        </p:sndAc>
      </p:transition>
    </mc:Choice>
    <mc:Fallback>
      <p:transition spd="med">
        <p:fade/>
        <p:sndAc>
          <p:stSnd>
            <p:snd r:embed="rId1" name="arrow.wav"/>
          </p:stSnd>
        </p:sndAc>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B6C2492-A4D2-621E-77FD-83FD570B8CF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10DEC0BF-19CE-22A2-7D62-CCEDFCC3D8B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6D6468C4-3F82-DE2A-9A4F-88BBD761AB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A89A29C6-1106-DDF5-58CD-ED7B3783D671}"/>
              </a:ext>
            </a:extLst>
          </p:cNvPr>
          <p:cNvSpPr>
            <a:spLocks noGrp="1"/>
          </p:cNvSpPr>
          <p:nvPr>
            <p:ph type="dt" sz="half" idx="10"/>
          </p:nvPr>
        </p:nvSpPr>
        <p:spPr>
          <a:xfrm>
            <a:off x="838200" y="6356350"/>
            <a:ext cx="2743200" cy="365125"/>
          </a:xfrm>
          <a:prstGeom prst="rect">
            <a:avLst/>
          </a:prstGeom>
        </p:spPr>
        <p:txBody>
          <a:bodyPr/>
          <a:lstStyle/>
          <a:p>
            <a:fld id="{058D557C-8F6F-4EC0-8509-BEF9C76B6B8F}" type="datetimeFigureOut">
              <a:rPr lang="zh-CN" altLang="en-US" smtClean="0"/>
              <a:t>2022/11/14</a:t>
            </a:fld>
            <a:endParaRPr lang="zh-CN" altLang="en-US"/>
          </a:p>
        </p:txBody>
      </p:sp>
      <p:sp>
        <p:nvSpPr>
          <p:cNvPr id="6" name="页脚占位符 5">
            <a:extLst>
              <a:ext uri="{FF2B5EF4-FFF2-40B4-BE49-F238E27FC236}">
                <a16:creationId xmlns:a16="http://schemas.microsoft.com/office/drawing/2014/main" id="{689F3C6C-BC71-43D6-AB71-03810E8783B9}"/>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14AA12CB-99AC-A567-CA73-4F3EFD9B049A}"/>
              </a:ext>
            </a:extLst>
          </p:cNvPr>
          <p:cNvSpPr>
            <a:spLocks noGrp="1"/>
          </p:cNvSpPr>
          <p:nvPr>
            <p:ph type="sldNum" sz="quarter" idx="12"/>
          </p:nvPr>
        </p:nvSpPr>
        <p:spPr>
          <a:xfrm>
            <a:off x="8610600" y="6356350"/>
            <a:ext cx="2743200" cy="365125"/>
          </a:xfrm>
          <a:prstGeom prst="rect">
            <a:avLst/>
          </a:prstGeom>
        </p:spPr>
        <p:txBody>
          <a:bodyPr/>
          <a:lstStyle/>
          <a:p>
            <a:fld id="{67768B0A-4E0B-45DB-9EE3-D682038CCBEA}" type="slidenum">
              <a:rPr lang="zh-CN" altLang="en-US" smtClean="0"/>
              <a:t>‹#›</a:t>
            </a:fld>
            <a:endParaRPr lang="zh-CN" altLang="en-US"/>
          </a:p>
        </p:txBody>
      </p:sp>
    </p:spTree>
    <p:extLst>
      <p:ext uri="{BB962C8B-B14F-4D97-AF65-F5344CB8AC3E}">
        <p14:creationId xmlns:p14="http://schemas.microsoft.com/office/powerpoint/2010/main" val="1534052135"/>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1" name="arrow.wav"/>
          </p:stSnd>
        </p:sndAc>
      </p:transition>
    </mc:Choice>
    <mc:Fallback>
      <p:transition spd="med">
        <p:fade/>
        <p:sndAc>
          <p:stSnd>
            <p:snd r:embed="rId1" name="arrow.wav"/>
          </p:stSnd>
        </p:sndAc>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0E96B1-9818-2756-7D9F-D567D4AE0D98}"/>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2BA0C5C8-F0D4-9289-B458-8570874C7A6B}"/>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E91F37D-C017-6625-E4CB-C213346379A7}"/>
              </a:ext>
            </a:extLst>
          </p:cNvPr>
          <p:cNvSpPr>
            <a:spLocks noGrp="1"/>
          </p:cNvSpPr>
          <p:nvPr>
            <p:ph type="dt" sz="half" idx="10"/>
          </p:nvPr>
        </p:nvSpPr>
        <p:spPr>
          <a:xfrm>
            <a:off x="838200" y="6356350"/>
            <a:ext cx="2743200" cy="365125"/>
          </a:xfrm>
          <a:prstGeom prst="rect">
            <a:avLst/>
          </a:prstGeom>
        </p:spPr>
        <p:txBody>
          <a:bodyPr/>
          <a:lstStyle/>
          <a:p>
            <a:fld id="{058D557C-8F6F-4EC0-8509-BEF9C76B6B8F}" type="datetimeFigureOut">
              <a:rPr lang="zh-CN" altLang="en-US" smtClean="0"/>
              <a:t>2022/11/14</a:t>
            </a:fld>
            <a:endParaRPr lang="zh-CN" altLang="en-US"/>
          </a:p>
        </p:txBody>
      </p:sp>
      <p:sp>
        <p:nvSpPr>
          <p:cNvPr id="5" name="页脚占位符 4">
            <a:extLst>
              <a:ext uri="{FF2B5EF4-FFF2-40B4-BE49-F238E27FC236}">
                <a16:creationId xmlns:a16="http://schemas.microsoft.com/office/drawing/2014/main" id="{0BE48544-0A02-A510-C745-97EA151FAA23}"/>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0814E978-2BC9-7BC2-E6C8-17B613A0B53C}"/>
              </a:ext>
            </a:extLst>
          </p:cNvPr>
          <p:cNvSpPr>
            <a:spLocks noGrp="1"/>
          </p:cNvSpPr>
          <p:nvPr>
            <p:ph type="sldNum" sz="quarter" idx="12"/>
          </p:nvPr>
        </p:nvSpPr>
        <p:spPr>
          <a:xfrm>
            <a:off x="8610600" y="6356350"/>
            <a:ext cx="2743200" cy="365125"/>
          </a:xfrm>
          <a:prstGeom prst="rect">
            <a:avLst/>
          </a:prstGeom>
        </p:spPr>
        <p:txBody>
          <a:bodyPr/>
          <a:lstStyle/>
          <a:p>
            <a:fld id="{67768B0A-4E0B-45DB-9EE3-D682038CCBEA}" type="slidenum">
              <a:rPr lang="zh-CN" altLang="en-US" smtClean="0"/>
              <a:t>‹#›</a:t>
            </a:fld>
            <a:endParaRPr lang="zh-CN" altLang="en-US"/>
          </a:p>
        </p:txBody>
      </p:sp>
    </p:spTree>
    <p:extLst>
      <p:ext uri="{BB962C8B-B14F-4D97-AF65-F5344CB8AC3E}">
        <p14:creationId xmlns:p14="http://schemas.microsoft.com/office/powerpoint/2010/main" val="947194623"/>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1" name="arrow.wav"/>
          </p:stSnd>
        </p:sndAc>
      </p:transition>
    </mc:Choice>
    <mc:Fallback>
      <p:transition spd="med">
        <p:fade/>
        <p:sndAc>
          <p:stSnd>
            <p:snd r:embed="rId1" name="arrow.wav"/>
          </p:stSnd>
        </p:sndAc>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1982B18-A036-53E9-19CE-CEDCD56508A9}"/>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4C2FEF72-DDCC-DB42-6C44-D672AE2A9469}"/>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F4E8D10-FD91-BC2F-6906-4BB60CE1D941}"/>
              </a:ext>
            </a:extLst>
          </p:cNvPr>
          <p:cNvSpPr>
            <a:spLocks noGrp="1"/>
          </p:cNvSpPr>
          <p:nvPr>
            <p:ph type="dt" sz="half" idx="10"/>
          </p:nvPr>
        </p:nvSpPr>
        <p:spPr>
          <a:xfrm>
            <a:off x="838200" y="6356350"/>
            <a:ext cx="2743200" cy="365125"/>
          </a:xfrm>
          <a:prstGeom prst="rect">
            <a:avLst/>
          </a:prstGeom>
        </p:spPr>
        <p:txBody>
          <a:bodyPr/>
          <a:lstStyle/>
          <a:p>
            <a:fld id="{058D557C-8F6F-4EC0-8509-BEF9C76B6B8F}" type="datetimeFigureOut">
              <a:rPr lang="zh-CN" altLang="en-US" smtClean="0"/>
              <a:t>2022/11/14</a:t>
            </a:fld>
            <a:endParaRPr lang="zh-CN" altLang="en-US"/>
          </a:p>
        </p:txBody>
      </p:sp>
      <p:sp>
        <p:nvSpPr>
          <p:cNvPr id="5" name="页脚占位符 4">
            <a:extLst>
              <a:ext uri="{FF2B5EF4-FFF2-40B4-BE49-F238E27FC236}">
                <a16:creationId xmlns:a16="http://schemas.microsoft.com/office/drawing/2014/main" id="{EB626357-6F57-9C27-2221-5AC9A897B957}"/>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DAD74324-7DB0-C382-2CE8-20094177A913}"/>
              </a:ext>
            </a:extLst>
          </p:cNvPr>
          <p:cNvSpPr>
            <a:spLocks noGrp="1"/>
          </p:cNvSpPr>
          <p:nvPr>
            <p:ph type="sldNum" sz="quarter" idx="12"/>
          </p:nvPr>
        </p:nvSpPr>
        <p:spPr>
          <a:xfrm>
            <a:off x="8610600" y="6356350"/>
            <a:ext cx="2743200" cy="365125"/>
          </a:xfrm>
          <a:prstGeom prst="rect">
            <a:avLst/>
          </a:prstGeom>
        </p:spPr>
        <p:txBody>
          <a:bodyPr/>
          <a:lstStyle/>
          <a:p>
            <a:fld id="{67768B0A-4E0B-45DB-9EE3-D682038CCBEA}" type="slidenum">
              <a:rPr lang="zh-CN" altLang="en-US" smtClean="0"/>
              <a:t>‹#›</a:t>
            </a:fld>
            <a:endParaRPr lang="zh-CN" altLang="en-US"/>
          </a:p>
        </p:txBody>
      </p:sp>
    </p:spTree>
    <p:extLst>
      <p:ext uri="{BB962C8B-B14F-4D97-AF65-F5344CB8AC3E}">
        <p14:creationId xmlns:p14="http://schemas.microsoft.com/office/powerpoint/2010/main" val="3163300356"/>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1" name="arrow.wav"/>
          </p:stSnd>
        </p:sndAc>
      </p:transition>
    </mc:Choice>
    <mc:Fallback>
      <p:transition spd="med">
        <p:fade/>
        <p:sndAc>
          <p:stSnd>
            <p:snd r:embed="rId1" name="arrow.wav"/>
          </p:stSnd>
        </p:sndAc>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2022/11/14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523006"/>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1" name="arrow.wav"/>
          </p:stSnd>
        </p:sndAc>
      </p:transition>
    </mc:Choice>
    <mc:Fallback>
      <p:transition spd="med">
        <p:fade/>
        <p:sndAc>
          <p:stSnd>
            <p:snd r:embed="rId1" name="arrow.wav"/>
          </p:stSnd>
        </p:sndAc>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6C27922-53E9-FC65-426F-4A0F230B95E9}"/>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FB4E0835-1184-71DF-C6B4-E91368E59F7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B0DB7D04-E257-28C2-4B02-880EBB113EF9}"/>
              </a:ext>
            </a:extLst>
          </p:cNvPr>
          <p:cNvSpPr>
            <a:spLocks noGrp="1"/>
          </p:cNvSpPr>
          <p:nvPr>
            <p:ph type="dt" sz="half" idx="10"/>
          </p:nvPr>
        </p:nvSpPr>
        <p:spPr>
          <a:xfrm>
            <a:off x="838200" y="6356350"/>
            <a:ext cx="2743200" cy="365125"/>
          </a:xfrm>
          <a:prstGeom prst="rect">
            <a:avLst/>
          </a:prstGeom>
        </p:spPr>
        <p:txBody>
          <a:bodyPr/>
          <a:lstStyle/>
          <a:p>
            <a:fld id="{058D557C-8F6F-4EC0-8509-BEF9C76B6B8F}" type="datetimeFigureOut">
              <a:rPr lang="zh-CN" altLang="en-US" smtClean="0"/>
              <a:t>2022/11/14</a:t>
            </a:fld>
            <a:endParaRPr lang="zh-CN" altLang="en-US"/>
          </a:p>
        </p:txBody>
      </p:sp>
      <p:sp>
        <p:nvSpPr>
          <p:cNvPr id="5" name="页脚占位符 4">
            <a:extLst>
              <a:ext uri="{FF2B5EF4-FFF2-40B4-BE49-F238E27FC236}">
                <a16:creationId xmlns:a16="http://schemas.microsoft.com/office/drawing/2014/main" id="{F7E57997-08CB-C0C6-A617-C444CDB460B6}"/>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55885AA5-5B2C-A64D-265D-698E6B17645D}"/>
              </a:ext>
            </a:extLst>
          </p:cNvPr>
          <p:cNvSpPr>
            <a:spLocks noGrp="1"/>
          </p:cNvSpPr>
          <p:nvPr>
            <p:ph type="sldNum" sz="quarter" idx="12"/>
          </p:nvPr>
        </p:nvSpPr>
        <p:spPr>
          <a:xfrm>
            <a:off x="8610600" y="6356350"/>
            <a:ext cx="2743200" cy="365125"/>
          </a:xfrm>
          <a:prstGeom prst="rect">
            <a:avLst/>
          </a:prstGeom>
        </p:spPr>
        <p:txBody>
          <a:bodyPr/>
          <a:lstStyle/>
          <a:p>
            <a:fld id="{67768B0A-4E0B-45DB-9EE3-D682038CCBEA}" type="slidenum">
              <a:rPr lang="zh-CN" altLang="en-US" smtClean="0"/>
              <a:t>‹#›</a:t>
            </a:fld>
            <a:endParaRPr lang="zh-CN" altLang="en-US"/>
          </a:p>
        </p:txBody>
      </p:sp>
    </p:spTree>
    <p:extLst>
      <p:ext uri="{BB962C8B-B14F-4D97-AF65-F5344CB8AC3E}">
        <p14:creationId xmlns:p14="http://schemas.microsoft.com/office/powerpoint/2010/main" val="2640097067"/>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1" name="arrow.wav"/>
          </p:stSnd>
        </p:sndAc>
      </p:transition>
    </mc:Choice>
    <mc:Fallback>
      <p:transition spd="med">
        <p:fade/>
        <p:sndAc>
          <p:stSnd>
            <p:snd r:embed="rId1" name="arrow.wav"/>
          </p:stSnd>
        </p:sndAc>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ED8D99-E6A0-79D5-7E1C-91B985CF0DDC}"/>
              </a:ext>
            </a:extLst>
          </p:cNvPr>
          <p:cNvSpPr>
            <a:spLocks noGrp="1"/>
          </p:cNvSpPr>
          <p:nvPr>
            <p:ph type="title"/>
          </p:nvPr>
        </p:nvSpPr>
        <p:spPr>
          <a:xfrm>
            <a:off x="1451728" y="365125"/>
            <a:ext cx="9902072" cy="1325563"/>
          </a:xfrm>
        </p:spPr>
        <p:txBody>
          <a:bodyPr/>
          <a:lstStyle>
            <a:lvl1pPr>
              <a:defRPr>
                <a:latin typeface="Cambria Math" panose="02040503050406030204" pitchFamily="18" charset="0"/>
              </a:defRPr>
            </a:lvl1pPr>
          </a:lstStyle>
          <a:p>
            <a:r>
              <a:rPr lang="zh-CN" altLang="en-US" dirty="0"/>
              <a:t>单击此处编辑母版标题样式</a:t>
            </a:r>
          </a:p>
        </p:txBody>
      </p:sp>
      <p:sp>
        <p:nvSpPr>
          <p:cNvPr id="3" name="内容占位符 2">
            <a:extLst>
              <a:ext uri="{FF2B5EF4-FFF2-40B4-BE49-F238E27FC236}">
                <a16:creationId xmlns:a16="http://schemas.microsoft.com/office/drawing/2014/main" id="{53342C47-D8C3-B1E5-BEA8-7996C825CBA3}"/>
              </a:ext>
            </a:extLst>
          </p:cNvPr>
          <p:cNvSpPr>
            <a:spLocks noGrp="1"/>
          </p:cNvSpPr>
          <p:nvPr>
            <p:ph idx="1"/>
          </p:nvPr>
        </p:nvSpPr>
        <p:spPr/>
        <p:txBody>
          <a:bodyPr/>
          <a:lstStyle>
            <a:lvl1pPr>
              <a:defRPr>
                <a:latin typeface="Cambria Math" panose="02040503050406030204" pitchFamily="18" charset="0"/>
              </a:defRPr>
            </a:lvl1pPr>
          </a:lstStyle>
          <a:p>
            <a:pPr lvl="0"/>
            <a:r>
              <a:rPr lang="zh-CN" altLang="en-US" dirty="0"/>
              <a:t>单击此处编辑母版文本样式</a:t>
            </a:r>
          </a:p>
        </p:txBody>
      </p:sp>
      <p:sp>
        <p:nvSpPr>
          <p:cNvPr id="4" name="日期占位符 3">
            <a:extLst>
              <a:ext uri="{FF2B5EF4-FFF2-40B4-BE49-F238E27FC236}">
                <a16:creationId xmlns:a16="http://schemas.microsoft.com/office/drawing/2014/main" id="{D01068CF-B6F1-C337-D764-9F4916D24730}"/>
              </a:ext>
            </a:extLst>
          </p:cNvPr>
          <p:cNvSpPr>
            <a:spLocks noGrp="1"/>
          </p:cNvSpPr>
          <p:nvPr>
            <p:ph type="dt" sz="half" idx="10"/>
          </p:nvPr>
        </p:nvSpPr>
        <p:spPr>
          <a:xfrm>
            <a:off x="838200" y="6356350"/>
            <a:ext cx="2743200" cy="365125"/>
          </a:xfrm>
          <a:prstGeom prst="rect">
            <a:avLst/>
          </a:prstGeom>
        </p:spPr>
        <p:txBody>
          <a:bodyPr/>
          <a:lstStyle/>
          <a:p>
            <a:fld id="{058D557C-8F6F-4EC0-8509-BEF9C76B6B8F}" type="datetimeFigureOut">
              <a:rPr lang="zh-CN" altLang="en-US" smtClean="0"/>
              <a:t>2022/11/14</a:t>
            </a:fld>
            <a:endParaRPr lang="zh-CN" altLang="en-US"/>
          </a:p>
        </p:txBody>
      </p:sp>
      <p:sp>
        <p:nvSpPr>
          <p:cNvPr id="5" name="页脚占位符 4">
            <a:extLst>
              <a:ext uri="{FF2B5EF4-FFF2-40B4-BE49-F238E27FC236}">
                <a16:creationId xmlns:a16="http://schemas.microsoft.com/office/drawing/2014/main" id="{F4A22D01-CF9C-8D37-73DE-4B74F77BBF2D}"/>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6DD1CE44-64D8-F755-74E8-547FA9D12DB0}"/>
              </a:ext>
            </a:extLst>
          </p:cNvPr>
          <p:cNvSpPr>
            <a:spLocks noGrp="1"/>
          </p:cNvSpPr>
          <p:nvPr>
            <p:ph type="sldNum" sz="quarter" idx="12"/>
          </p:nvPr>
        </p:nvSpPr>
        <p:spPr>
          <a:xfrm>
            <a:off x="8610600" y="6356350"/>
            <a:ext cx="2743200" cy="365125"/>
          </a:xfrm>
          <a:prstGeom prst="rect">
            <a:avLst/>
          </a:prstGeom>
        </p:spPr>
        <p:txBody>
          <a:bodyPr/>
          <a:lstStyle/>
          <a:p>
            <a:fld id="{67768B0A-4E0B-45DB-9EE3-D682038CCBEA}" type="slidenum">
              <a:rPr lang="zh-CN" altLang="en-US" smtClean="0"/>
              <a:t>‹#›</a:t>
            </a:fld>
            <a:endParaRPr lang="zh-CN" altLang="en-US"/>
          </a:p>
        </p:txBody>
      </p:sp>
    </p:spTree>
    <p:extLst>
      <p:ext uri="{BB962C8B-B14F-4D97-AF65-F5344CB8AC3E}">
        <p14:creationId xmlns:p14="http://schemas.microsoft.com/office/powerpoint/2010/main" val="2529428954"/>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1" name="arrow.wav"/>
          </p:stSnd>
        </p:sndAc>
      </p:transition>
    </mc:Choice>
    <mc:Fallback>
      <p:transition spd="med">
        <p:fade/>
        <p:sndAc>
          <p:stSnd>
            <p:snd r:embed="rId1" name="arrow.wav"/>
          </p:stSnd>
        </p:sndAc>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BB0C63-0B0B-5A7D-E936-DC78D5C7885E}"/>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39FE07E1-0AF5-05D8-2755-90B87E95682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E1F3AECF-2DFB-A4BF-C3BE-F80DB92C9F25}"/>
              </a:ext>
            </a:extLst>
          </p:cNvPr>
          <p:cNvSpPr>
            <a:spLocks noGrp="1"/>
          </p:cNvSpPr>
          <p:nvPr>
            <p:ph type="dt" sz="half" idx="10"/>
          </p:nvPr>
        </p:nvSpPr>
        <p:spPr>
          <a:xfrm>
            <a:off x="838200" y="6356350"/>
            <a:ext cx="2743200" cy="365125"/>
          </a:xfrm>
          <a:prstGeom prst="rect">
            <a:avLst/>
          </a:prstGeom>
        </p:spPr>
        <p:txBody>
          <a:bodyPr/>
          <a:lstStyle/>
          <a:p>
            <a:fld id="{058D557C-8F6F-4EC0-8509-BEF9C76B6B8F}" type="datetimeFigureOut">
              <a:rPr lang="zh-CN" altLang="en-US" smtClean="0"/>
              <a:t>2022/11/14</a:t>
            </a:fld>
            <a:endParaRPr lang="zh-CN" altLang="en-US"/>
          </a:p>
        </p:txBody>
      </p:sp>
      <p:sp>
        <p:nvSpPr>
          <p:cNvPr id="5" name="页脚占位符 4">
            <a:extLst>
              <a:ext uri="{FF2B5EF4-FFF2-40B4-BE49-F238E27FC236}">
                <a16:creationId xmlns:a16="http://schemas.microsoft.com/office/drawing/2014/main" id="{469DA80B-8669-9BAA-E9BD-E1D510DC166B}"/>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4D8D2A11-3063-EADA-BBD6-56CCD0A759A4}"/>
              </a:ext>
            </a:extLst>
          </p:cNvPr>
          <p:cNvSpPr>
            <a:spLocks noGrp="1"/>
          </p:cNvSpPr>
          <p:nvPr>
            <p:ph type="sldNum" sz="quarter" idx="12"/>
          </p:nvPr>
        </p:nvSpPr>
        <p:spPr>
          <a:xfrm>
            <a:off x="8610600" y="6356350"/>
            <a:ext cx="2743200" cy="365125"/>
          </a:xfrm>
          <a:prstGeom prst="rect">
            <a:avLst/>
          </a:prstGeom>
        </p:spPr>
        <p:txBody>
          <a:bodyPr/>
          <a:lstStyle/>
          <a:p>
            <a:fld id="{67768B0A-4E0B-45DB-9EE3-D682038CCBEA}" type="slidenum">
              <a:rPr lang="zh-CN" altLang="en-US" smtClean="0"/>
              <a:t>‹#›</a:t>
            </a:fld>
            <a:endParaRPr lang="zh-CN" altLang="en-US"/>
          </a:p>
        </p:txBody>
      </p:sp>
    </p:spTree>
    <p:extLst>
      <p:ext uri="{BB962C8B-B14F-4D97-AF65-F5344CB8AC3E}">
        <p14:creationId xmlns:p14="http://schemas.microsoft.com/office/powerpoint/2010/main" val="796338024"/>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1" name="arrow.wav"/>
          </p:stSnd>
        </p:sndAc>
      </p:transition>
    </mc:Choice>
    <mc:Fallback>
      <p:transition spd="med">
        <p:fade/>
        <p:sndAc>
          <p:stSnd>
            <p:snd r:embed="rId1" name="arrow.wav"/>
          </p:stSnd>
        </p:sndAc>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077634E-FEFA-C4E0-6D4E-2460BB3C93F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569146D-E077-D375-44E4-5033E49EED32}"/>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C404E020-0388-5658-A93E-F4E17BD2937C}"/>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4D461D2B-948E-6390-6BBF-D01F313D8627}"/>
              </a:ext>
            </a:extLst>
          </p:cNvPr>
          <p:cNvSpPr>
            <a:spLocks noGrp="1"/>
          </p:cNvSpPr>
          <p:nvPr>
            <p:ph type="dt" sz="half" idx="10"/>
          </p:nvPr>
        </p:nvSpPr>
        <p:spPr>
          <a:xfrm>
            <a:off x="838200" y="6356350"/>
            <a:ext cx="2743200" cy="365125"/>
          </a:xfrm>
          <a:prstGeom prst="rect">
            <a:avLst/>
          </a:prstGeom>
        </p:spPr>
        <p:txBody>
          <a:bodyPr/>
          <a:lstStyle/>
          <a:p>
            <a:fld id="{058D557C-8F6F-4EC0-8509-BEF9C76B6B8F}" type="datetimeFigureOut">
              <a:rPr lang="zh-CN" altLang="en-US" smtClean="0"/>
              <a:t>2022/11/14</a:t>
            </a:fld>
            <a:endParaRPr lang="zh-CN" altLang="en-US"/>
          </a:p>
        </p:txBody>
      </p:sp>
      <p:sp>
        <p:nvSpPr>
          <p:cNvPr id="6" name="页脚占位符 5">
            <a:extLst>
              <a:ext uri="{FF2B5EF4-FFF2-40B4-BE49-F238E27FC236}">
                <a16:creationId xmlns:a16="http://schemas.microsoft.com/office/drawing/2014/main" id="{B6DF6B1F-17EC-1614-76E6-127FA22B82A4}"/>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F1E24D6E-7262-DC34-138F-C40B8F76EE5A}"/>
              </a:ext>
            </a:extLst>
          </p:cNvPr>
          <p:cNvSpPr>
            <a:spLocks noGrp="1"/>
          </p:cNvSpPr>
          <p:nvPr>
            <p:ph type="sldNum" sz="quarter" idx="12"/>
          </p:nvPr>
        </p:nvSpPr>
        <p:spPr>
          <a:xfrm>
            <a:off x="8610600" y="6356350"/>
            <a:ext cx="2743200" cy="365125"/>
          </a:xfrm>
          <a:prstGeom prst="rect">
            <a:avLst/>
          </a:prstGeom>
        </p:spPr>
        <p:txBody>
          <a:bodyPr/>
          <a:lstStyle/>
          <a:p>
            <a:fld id="{67768B0A-4E0B-45DB-9EE3-D682038CCBEA}" type="slidenum">
              <a:rPr lang="zh-CN" altLang="en-US" smtClean="0"/>
              <a:t>‹#›</a:t>
            </a:fld>
            <a:endParaRPr lang="zh-CN" altLang="en-US"/>
          </a:p>
        </p:txBody>
      </p:sp>
    </p:spTree>
    <p:extLst>
      <p:ext uri="{BB962C8B-B14F-4D97-AF65-F5344CB8AC3E}">
        <p14:creationId xmlns:p14="http://schemas.microsoft.com/office/powerpoint/2010/main" val="1451848529"/>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1" name="arrow.wav"/>
          </p:stSnd>
        </p:sndAc>
      </p:transition>
    </mc:Choice>
    <mc:Fallback>
      <p:transition spd="med">
        <p:fade/>
        <p:sndAc>
          <p:stSnd>
            <p:snd r:embed="rId1" name="arrow.wav"/>
          </p:stSnd>
        </p:sndAc>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EB32A77-8E9C-17EE-D85C-E625E56439B2}"/>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CA3A512F-89AD-7D63-EB71-71599A74B2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21D98872-BF85-E130-91F4-C2A5B4164A9B}"/>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858B0C9A-A782-A372-659B-09F9E93C25D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C00FEB7D-13E0-A717-C4E8-7B51E1A4B156}"/>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9C6E83D9-9916-62A8-6CBE-1984EA76824B}"/>
              </a:ext>
            </a:extLst>
          </p:cNvPr>
          <p:cNvSpPr>
            <a:spLocks noGrp="1"/>
          </p:cNvSpPr>
          <p:nvPr>
            <p:ph type="dt" sz="half" idx="10"/>
          </p:nvPr>
        </p:nvSpPr>
        <p:spPr>
          <a:xfrm>
            <a:off x="838200" y="6356350"/>
            <a:ext cx="2743200" cy="365125"/>
          </a:xfrm>
          <a:prstGeom prst="rect">
            <a:avLst/>
          </a:prstGeom>
        </p:spPr>
        <p:txBody>
          <a:bodyPr/>
          <a:lstStyle/>
          <a:p>
            <a:fld id="{058D557C-8F6F-4EC0-8509-BEF9C76B6B8F}" type="datetimeFigureOut">
              <a:rPr lang="zh-CN" altLang="en-US" smtClean="0"/>
              <a:t>2022/11/14</a:t>
            </a:fld>
            <a:endParaRPr lang="zh-CN" altLang="en-US"/>
          </a:p>
        </p:txBody>
      </p:sp>
      <p:sp>
        <p:nvSpPr>
          <p:cNvPr id="8" name="页脚占位符 7">
            <a:extLst>
              <a:ext uri="{FF2B5EF4-FFF2-40B4-BE49-F238E27FC236}">
                <a16:creationId xmlns:a16="http://schemas.microsoft.com/office/drawing/2014/main" id="{A719D99E-EC5C-FA62-B86E-AAB8C463BB66}"/>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a:extLst>
              <a:ext uri="{FF2B5EF4-FFF2-40B4-BE49-F238E27FC236}">
                <a16:creationId xmlns:a16="http://schemas.microsoft.com/office/drawing/2014/main" id="{3D0ACFF7-68EA-7B09-CD91-A9BB323A6018}"/>
              </a:ext>
            </a:extLst>
          </p:cNvPr>
          <p:cNvSpPr>
            <a:spLocks noGrp="1"/>
          </p:cNvSpPr>
          <p:nvPr>
            <p:ph type="sldNum" sz="quarter" idx="12"/>
          </p:nvPr>
        </p:nvSpPr>
        <p:spPr>
          <a:xfrm>
            <a:off x="8610600" y="6356350"/>
            <a:ext cx="2743200" cy="365125"/>
          </a:xfrm>
          <a:prstGeom prst="rect">
            <a:avLst/>
          </a:prstGeom>
        </p:spPr>
        <p:txBody>
          <a:bodyPr/>
          <a:lstStyle/>
          <a:p>
            <a:fld id="{67768B0A-4E0B-45DB-9EE3-D682038CCBEA}" type="slidenum">
              <a:rPr lang="zh-CN" altLang="en-US" smtClean="0"/>
              <a:t>‹#›</a:t>
            </a:fld>
            <a:endParaRPr lang="zh-CN" altLang="en-US"/>
          </a:p>
        </p:txBody>
      </p:sp>
    </p:spTree>
    <p:extLst>
      <p:ext uri="{BB962C8B-B14F-4D97-AF65-F5344CB8AC3E}">
        <p14:creationId xmlns:p14="http://schemas.microsoft.com/office/powerpoint/2010/main" val="151385511"/>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1" name="arrow.wav"/>
          </p:stSnd>
        </p:sndAc>
      </p:transition>
    </mc:Choice>
    <mc:Fallback>
      <p:transition spd="med">
        <p:fade/>
        <p:sndAc>
          <p:stSnd>
            <p:snd r:embed="rId1" name="arrow.wav"/>
          </p:stSnd>
        </p:sndAc>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4ECA3CD-EB9E-5CDB-15C3-CA5956BEB471}"/>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0B8C60A6-C997-8610-F665-0F37D75A27EC}"/>
              </a:ext>
            </a:extLst>
          </p:cNvPr>
          <p:cNvSpPr>
            <a:spLocks noGrp="1"/>
          </p:cNvSpPr>
          <p:nvPr>
            <p:ph type="dt" sz="half" idx="10"/>
          </p:nvPr>
        </p:nvSpPr>
        <p:spPr>
          <a:xfrm>
            <a:off x="838200" y="6356350"/>
            <a:ext cx="2743200" cy="365125"/>
          </a:xfrm>
          <a:prstGeom prst="rect">
            <a:avLst/>
          </a:prstGeom>
        </p:spPr>
        <p:txBody>
          <a:bodyPr/>
          <a:lstStyle/>
          <a:p>
            <a:fld id="{058D557C-8F6F-4EC0-8509-BEF9C76B6B8F}" type="datetimeFigureOut">
              <a:rPr lang="zh-CN" altLang="en-US" smtClean="0"/>
              <a:t>2022/11/14</a:t>
            </a:fld>
            <a:endParaRPr lang="zh-CN" altLang="en-US"/>
          </a:p>
        </p:txBody>
      </p:sp>
      <p:sp>
        <p:nvSpPr>
          <p:cNvPr id="4" name="页脚占位符 3">
            <a:extLst>
              <a:ext uri="{FF2B5EF4-FFF2-40B4-BE49-F238E27FC236}">
                <a16:creationId xmlns:a16="http://schemas.microsoft.com/office/drawing/2014/main" id="{1D78A369-7CC4-0728-87E6-9BBFE65B4793}"/>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a:extLst>
              <a:ext uri="{FF2B5EF4-FFF2-40B4-BE49-F238E27FC236}">
                <a16:creationId xmlns:a16="http://schemas.microsoft.com/office/drawing/2014/main" id="{DD1257F5-BD22-175F-FDE0-6B5C581B76C4}"/>
              </a:ext>
            </a:extLst>
          </p:cNvPr>
          <p:cNvSpPr>
            <a:spLocks noGrp="1"/>
          </p:cNvSpPr>
          <p:nvPr>
            <p:ph type="sldNum" sz="quarter" idx="12"/>
          </p:nvPr>
        </p:nvSpPr>
        <p:spPr>
          <a:xfrm>
            <a:off x="8610600" y="6356350"/>
            <a:ext cx="2743200" cy="365125"/>
          </a:xfrm>
          <a:prstGeom prst="rect">
            <a:avLst/>
          </a:prstGeom>
        </p:spPr>
        <p:txBody>
          <a:bodyPr/>
          <a:lstStyle/>
          <a:p>
            <a:fld id="{67768B0A-4E0B-45DB-9EE3-D682038CCBEA}" type="slidenum">
              <a:rPr lang="zh-CN" altLang="en-US" smtClean="0"/>
              <a:t>‹#›</a:t>
            </a:fld>
            <a:endParaRPr lang="zh-CN" altLang="en-US"/>
          </a:p>
        </p:txBody>
      </p:sp>
    </p:spTree>
    <p:extLst>
      <p:ext uri="{BB962C8B-B14F-4D97-AF65-F5344CB8AC3E}">
        <p14:creationId xmlns:p14="http://schemas.microsoft.com/office/powerpoint/2010/main" val="1765695956"/>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1" name="arrow.wav"/>
          </p:stSnd>
        </p:sndAc>
      </p:transition>
    </mc:Choice>
    <mc:Fallback>
      <p:transition spd="med">
        <p:fade/>
        <p:sndAc>
          <p:stSnd>
            <p:snd r:embed="rId1" name="arrow.wav"/>
          </p:stSnd>
        </p:sndAc>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615A974-64C6-DD4C-2AF3-AA922F8E4475}"/>
              </a:ext>
            </a:extLst>
          </p:cNvPr>
          <p:cNvSpPr>
            <a:spLocks noGrp="1"/>
          </p:cNvSpPr>
          <p:nvPr>
            <p:ph type="dt" sz="half" idx="10"/>
          </p:nvPr>
        </p:nvSpPr>
        <p:spPr>
          <a:xfrm>
            <a:off x="838200" y="6356350"/>
            <a:ext cx="2743200" cy="365125"/>
          </a:xfrm>
          <a:prstGeom prst="rect">
            <a:avLst/>
          </a:prstGeom>
        </p:spPr>
        <p:txBody>
          <a:bodyPr/>
          <a:lstStyle/>
          <a:p>
            <a:fld id="{058D557C-8F6F-4EC0-8509-BEF9C76B6B8F}" type="datetimeFigureOut">
              <a:rPr lang="zh-CN" altLang="en-US" smtClean="0"/>
              <a:t>2022/11/14</a:t>
            </a:fld>
            <a:endParaRPr lang="zh-CN" altLang="en-US"/>
          </a:p>
        </p:txBody>
      </p:sp>
      <p:sp>
        <p:nvSpPr>
          <p:cNvPr id="3" name="页脚占位符 2">
            <a:extLst>
              <a:ext uri="{FF2B5EF4-FFF2-40B4-BE49-F238E27FC236}">
                <a16:creationId xmlns:a16="http://schemas.microsoft.com/office/drawing/2014/main" id="{331E4564-6101-AE24-6B45-6628CC22EAFF}"/>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a:extLst>
              <a:ext uri="{FF2B5EF4-FFF2-40B4-BE49-F238E27FC236}">
                <a16:creationId xmlns:a16="http://schemas.microsoft.com/office/drawing/2014/main" id="{5AB3634F-0006-6C91-41C5-70D783016969}"/>
              </a:ext>
            </a:extLst>
          </p:cNvPr>
          <p:cNvSpPr>
            <a:spLocks noGrp="1"/>
          </p:cNvSpPr>
          <p:nvPr>
            <p:ph type="sldNum" sz="quarter" idx="12"/>
          </p:nvPr>
        </p:nvSpPr>
        <p:spPr>
          <a:xfrm>
            <a:off x="8610600" y="6356350"/>
            <a:ext cx="2743200" cy="365125"/>
          </a:xfrm>
          <a:prstGeom prst="rect">
            <a:avLst/>
          </a:prstGeom>
        </p:spPr>
        <p:txBody>
          <a:bodyPr/>
          <a:lstStyle/>
          <a:p>
            <a:fld id="{67768B0A-4E0B-45DB-9EE3-D682038CCBEA}" type="slidenum">
              <a:rPr lang="zh-CN" altLang="en-US" smtClean="0"/>
              <a:t>‹#›</a:t>
            </a:fld>
            <a:endParaRPr lang="zh-CN" altLang="en-US"/>
          </a:p>
        </p:txBody>
      </p:sp>
    </p:spTree>
    <p:extLst>
      <p:ext uri="{BB962C8B-B14F-4D97-AF65-F5344CB8AC3E}">
        <p14:creationId xmlns:p14="http://schemas.microsoft.com/office/powerpoint/2010/main" val="4058834486"/>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1" name="arrow.wav"/>
          </p:stSnd>
        </p:sndAc>
      </p:transition>
    </mc:Choice>
    <mc:Fallback>
      <p:transition spd="med">
        <p:fade/>
        <p:sndAc>
          <p:stSnd>
            <p:snd r:embed="rId1" name="arrow.wav"/>
          </p:stSnd>
        </p:sndAc>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g"/><Relationship Id="rId4" Type="http://schemas.openxmlformats.org/officeDocument/2006/relationships/audio" Target="../media/audio1.wav"/></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audio" Target="../media/audio1.wav"/><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0"/>
            <a:r>
              <a:rPr lang="zh-CN" altLang="en-US"/>
              <a:t>第二级</a:t>
            </a:r>
          </a:p>
          <a:p>
            <a:pPr lvl="0"/>
            <a:r>
              <a:rPr lang="zh-CN" altLang="en-US"/>
              <a:t>第三级</a:t>
            </a:r>
          </a:p>
          <a:p>
            <a:pPr lvl="0"/>
            <a:r>
              <a:rPr lang="zh-CN" altLang="en-US"/>
              <a:t>第四级</a:t>
            </a:r>
          </a:p>
          <a:p>
            <a:pPr lvl="0"/>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ltLang="zh-CN"/>
              <a:t>2018/7/25</a:t>
            </a:r>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altLang="zh-CN"/>
              <a:t>‹#›</a:t>
            </a:r>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54" r:id="rId1"/>
    <p:sldLayoutId id="2147483655" r:id="rId2"/>
  </p:sldLayoutIdLst>
  <mc:AlternateContent xmlns:mc="http://schemas.openxmlformats.org/markup-compatibility/2006">
    <mc:Choice xmlns:p15="http://schemas.microsoft.com/office/powerpoint/2012/main" Requires="p15">
      <p:transition spd="med">
        <p15:prstTrans prst="wind"/>
        <p:sndAc>
          <p:stSnd>
            <p:snd r:embed="rId4" name="arrow.wav"/>
          </p:stSnd>
        </p:sndAc>
      </p:transition>
    </mc:Choice>
    <mc:Fallback>
      <p:transition spd="med">
        <p:fade/>
        <p:sndAc>
          <p:stSnd>
            <p:snd r:embed="rId4" name="arrow.wav"/>
          </p:stSnd>
        </p:sndAc>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0EBF68DD-45CB-5E6E-9B85-16DA66483B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BB8B71D4-A2F5-C722-0DAF-E8003F50E6E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p:txBody>
      </p:sp>
    </p:spTree>
    <p:extLst>
      <p:ext uri="{BB962C8B-B14F-4D97-AF65-F5344CB8AC3E}">
        <p14:creationId xmlns:p14="http://schemas.microsoft.com/office/powerpoint/2010/main" val="3884856572"/>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Lst>
  <mc:AlternateContent xmlns:mc="http://schemas.openxmlformats.org/markup-compatibility/2006">
    <mc:Choice xmlns:p15="http://schemas.microsoft.com/office/powerpoint/2012/main" Requires="p15">
      <p:transition spd="med">
        <p15:prstTrans prst="wind"/>
        <p:sndAc>
          <p:stSnd>
            <p:snd r:embed="rId13" name="arrow.wav"/>
          </p:stSnd>
        </p:sndAc>
      </p:transition>
    </mc:Choice>
    <mc:Fallback>
      <p:transition spd="med">
        <p:fade/>
        <p:sndAc>
          <p:stSnd>
            <p:snd r:embed="rId13" name="arrow.wav"/>
          </p:stSnd>
        </p:sndAc>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楷体" panose="02010609060101010101" pitchFamily="49" charset="-122"/>
          <a:ea typeface="楷体" panose="02010609060101010101" pitchFamily="49"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楷体" panose="02010609060101010101" pitchFamily="49" charset="-122"/>
          <a:ea typeface="楷体" panose="02010609060101010101" pitchFamily="49"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xml"/><Relationship Id="rId1" Type="http://schemas.openxmlformats.org/officeDocument/2006/relationships/tags" Target="../tags/tag2.xml"/><Relationship Id="rId5" Type="http://schemas.openxmlformats.org/officeDocument/2006/relationships/audio" Target="../media/audio1.wav"/><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A_文本框 7"/>
          <p:cNvSpPr txBox="1"/>
          <p:nvPr>
            <p:custDataLst>
              <p:tags r:id="rId1"/>
            </p:custDataLst>
          </p:nvPr>
        </p:nvSpPr>
        <p:spPr>
          <a:xfrm>
            <a:off x="1773178" y="1302804"/>
            <a:ext cx="4471737" cy="1015663"/>
          </a:xfrm>
          <a:prstGeom prst="rect">
            <a:avLst/>
          </a:prstGeom>
          <a:noFill/>
        </p:spPr>
        <p:txBody>
          <a:bodyPr wrap="none" rtlCol="0">
            <a:spAutoFit/>
          </a:bodyPr>
          <a:lstStyle/>
          <a:p>
            <a:pPr algn="ctr"/>
            <a:r>
              <a:rPr kumimoji="1" lang="en-US" altLang="zh-CN" sz="6000" b="1" dirty="0">
                <a:solidFill>
                  <a:srgbClr val="758384"/>
                </a:solidFill>
                <a:latin typeface="Microsoft YaHei" charset="0"/>
                <a:ea typeface="Microsoft YaHei" charset="0"/>
                <a:cs typeface="Microsoft YaHei" charset="0"/>
              </a:rPr>
              <a:t>Translation</a:t>
            </a:r>
            <a:endParaRPr kumimoji="1" lang="zh-CN" altLang="en-US" sz="6000" b="1" dirty="0">
              <a:solidFill>
                <a:srgbClr val="758384"/>
              </a:solidFill>
              <a:latin typeface="Microsoft YaHei" charset="0"/>
              <a:ea typeface="Microsoft YaHei" charset="0"/>
              <a:cs typeface="Microsoft YaHei" charset="0"/>
            </a:endParaRPr>
          </a:p>
        </p:txBody>
      </p:sp>
      <p:sp>
        <p:nvSpPr>
          <p:cNvPr id="15" name="PA_文本框 8"/>
          <p:cNvSpPr txBox="1"/>
          <p:nvPr>
            <p:custDataLst>
              <p:tags r:id="rId2"/>
            </p:custDataLst>
          </p:nvPr>
        </p:nvSpPr>
        <p:spPr>
          <a:xfrm>
            <a:off x="2361946" y="3089882"/>
            <a:ext cx="3294202" cy="78752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ctr">
              <a:lnSpc>
                <a:spcPct val="150000"/>
              </a:lnSpc>
              <a:buFont typeface="Wingdings" charset="2"/>
              <a:buChar char="n"/>
            </a:pPr>
            <a:r>
              <a:rPr lang="en-US" altLang="zh-CN" sz="1600" b="1" dirty="0">
                <a:solidFill>
                  <a:srgbClr val="758384"/>
                </a:solidFill>
                <a:latin typeface="微软雅黑" charset="0"/>
                <a:ea typeface="微软雅黑" charset="0"/>
              </a:rPr>
              <a:t>By Chen Xiuzhen</a:t>
            </a:r>
            <a:endParaRPr lang="zh-CN" altLang="en-US" sz="1600" b="1" dirty="0">
              <a:solidFill>
                <a:srgbClr val="758384"/>
              </a:solidFill>
              <a:latin typeface="微软雅黑" charset="0"/>
              <a:ea typeface="微软雅黑" charset="0"/>
            </a:endParaRPr>
          </a:p>
          <a:p>
            <a:pPr marL="285750" indent="-285750" algn="ctr">
              <a:lnSpc>
                <a:spcPct val="150000"/>
              </a:lnSpc>
              <a:buFont typeface="Wingdings" charset="2"/>
              <a:buChar char="n"/>
            </a:pPr>
            <a:r>
              <a:rPr lang="en-US" altLang="zh-CN" sz="1600" b="1" dirty="0">
                <a:solidFill>
                  <a:srgbClr val="758384"/>
                </a:solidFill>
                <a:latin typeface="微软雅黑" charset="0"/>
                <a:ea typeface="微软雅黑" charset="0"/>
              </a:rPr>
              <a:t>BTBU</a:t>
            </a:r>
            <a:endParaRPr lang="zh-CN" altLang="en-US" sz="1600" b="1" dirty="0">
              <a:solidFill>
                <a:srgbClr val="758384"/>
              </a:solidFill>
              <a:latin typeface="微软雅黑" charset="0"/>
              <a:ea typeface="微软雅黑" charset="0"/>
            </a:endParaRPr>
          </a:p>
        </p:txBody>
      </p:sp>
    </p:spTree>
    <p:extLst>
      <p:ext uri="{BB962C8B-B14F-4D97-AF65-F5344CB8AC3E}">
        <p14:creationId xmlns:p14="http://schemas.microsoft.com/office/powerpoint/2010/main" val="3514435829"/>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5" name="arrow.wav"/>
          </p:stSnd>
        </p:sndAc>
      </p:transition>
    </mc:Choice>
    <mc:Fallback>
      <p:transition spd="med">
        <p:fade/>
        <p:sndAc>
          <p:stSnd>
            <p:snd r:embed="rId5" name="arrow.wav"/>
          </p:stSnd>
        </p:sndAc>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F71E3F-E19C-FE09-B026-2C9A5AAA5FEC}"/>
              </a:ext>
            </a:extLst>
          </p:cNvPr>
          <p:cNvSpPr>
            <a:spLocks noGrp="1"/>
          </p:cNvSpPr>
          <p:nvPr>
            <p:ph type="title"/>
          </p:nvPr>
        </p:nvSpPr>
        <p:spPr/>
        <p:txBody>
          <a:bodyPr/>
          <a:lstStyle/>
          <a:p>
            <a:r>
              <a:rPr lang="zh-CN" altLang="en-US" sz="4400" dirty="0">
                <a:latin typeface="+mn-ea"/>
              </a:rPr>
              <a:t>敦煌飞天是印度文化和中国文化</a:t>
            </a:r>
            <a:r>
              <a:rPr lang="zh-CN" altLang="en-US" sz="4400" dirty="0">
                <a:solidFill>
                  <a:srgbClr val="FF0000"/>
                </a:solidFill>
                <a:latin typeface="+mn-ea"/>
              </a:rPr>
              <a:t>共同孕育</a:t>
            </a:r>
            <a:r>
              <a:rPr lang="zh-CN" altLang="en-US" sz="4400" dirty="0">
                <a:latin typeface="+mn-ea"/>
              </a:rPr>
              <a:t>而成的。</a:t>
            </a:r>
            <a:endParaRPr lang="zh-CN" altLang="en-US" dirty="0"/>
          </a:p>
        </p:txBody>
      </p:sp>
      <p:sp>
        <p:nvSpPr>
          <p:cNvPr id="3" name="内容占位符 2">
            <a:extLst>
              <a:ext uri="{FF2B5EF4-FFF2-40B4-BE49-F238E27FC236}">
                <a16:creationId xmlns:a16="http://schemas.microsoft.com/office/drawing/2014/main" id="{8508E3B8-8C8F-668A-13A6-B90411E3A632}"/>
              </a:ext>
            </a:extLst>
          </p:cNvPr>
          <p:cNvSpPr>
            <a:spLocks noGrp="1"/>
          </p:cNvSpPr>
          <p:nvPr>
            <p:ph idx="1"/>
          </p:nvPr>
        </p:nvSpPr>
        <p:spPr/>
        <p:txBody>
          <a:bodyPr/>
          <a:lstStyle/>
          <a:p>
            <a:r>
              <a:rPr lang="zh-CN" altLang="en-US" sz="3600" spc="-40" dirty="0"/>
              <a:t>共同孕育：</a:t>
            </a:r>
            <a:r>
              <a:rPr lang="en-US" altLang="zh-CN" sz="3600" spc="-40" dirty="0"/>
              <a:t>mutually cultivated/conceived by …</a:t>
            </a:r>
          </a:p>
          <a:p>
            <a:r>
              <a:rPr lang="en-US" altLang="zh-CN" sz="3600" spc="-40" dirty="0"/>
              <a:t>The flying apsaras in the Dunhuang </a:t>
            </a:r>
            <a:r>
              <a:rPr lang="en-US" altLang="zh-CN" sz="3600" u="sng" spc="-40" dirty="0"/>
              <a:t>Grotto</a:t>
            </a:r>
            <a:r>
              <a:rPr lang="zh-CN" altLang="en-US" sz="3600" u="sng" spc="-40" dirty="0"/>
              <a:t>（人工洞穴）</a:t>
            </a:r>
            <a:r>
              <a:rPr lang="zh-CN" altLang="en-US" sz="3600" spc="-40" dirty="0"/>
              <a:t>  </a:t>
            </a:r>
            <a:r>
              <a:rPr lang="en-US" altLang="zh-CN" sz="3600" spc="-40" dirty="0"/>
              <a:t>Murals</a:t>
            </a:r>
            <a:r>
              <a:rPr lang="zh-CN" altLang="en-US" sz="3600" spc="-40" dirty="0"/>
              <a:t>（壁画）</a:t>
            </a:r>
            <a:r>
              <a:rPr lang="en-US" altLang="zh-CN" sz="3600" spc="-40" dirty="0"/>
              <a:t> are a product of the </a:t>
            </a:r>
            <a:r>
              <a:rPr lang="en-US" altLang="zh-CN" sz="3600" spc="-40" dirty="0">
                <a:solidFill>
                  <a:srgbClr val="FF0000"/>
                </a:solidFill>
              </a:rPr>
              <a:t>intermixing</a:t>
            </a:r>
            <a:r>
              <a:rPr lang="zh-CN" altLang="en-US" sz="3600" spc="-40" dirty="0">
                <a:solidFill>
                  <a:srgbClr val="FF0000"/>
                </a:solidFill>
              </a:rPr>
              <a:t>（混合）</a:t>
            </a:r>
            <a:r>
              <a:rPr lang="en-US" altLang="zh-CN" sz="3600" spc="-40" dirty="0"/>
              <a:t> of Indian and Chinese culture.</a:t>
            </a:r>
            <a:endParaRPr lang="zh-CN" altLang="en-US" dirty="0"/>
          </a:p>
        </p:txBody>
      </p:sp>
    </p:spTree>
    <p:extLst>
      <p:ext uri="{BB962C8B-B14F-4D97-AF65-F5344CB8AC3E}">
        <p14:creationId xmlns:p14="http://schemas.microsoft.com/office/powerpoint/2010/main" val="2306532260"/>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2" name="arrow.wav"/>
          </p:stSnd>
        </p:sndAc>
      </p:transition>
    </mc:Choice>
    <mc:Fallback>
      <p:transition spd="med">
        <p:fade/>
        <p:sndAc>
          <p:stSnd>
            <p:snd r:embed="rId2"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C8315FA-1941-E8F4-557D-91F871007ABD}"/>
              </a:ext>
            </a:extLst>
          </p:cNvPr>
          <p:cNvSpPr>
            <a:spLocks noGrp="1"/>
          </p:cNvSpPr>
          <p:nvPr>
            <p:ph type="title"/>
          </p:nvPr>
        </p:nvSpPr>
        <p:spPr>
          <a:xfrm>
            <a:off x="1451728" y="365125"/>
            <a:ext cx="9902072" cy="2266315"/>
          </a:xfrm>
        </p:spPr>
        <p:txBody>
          <a:bodyPr>
            <a:noAutofit/>
          </a:bodyPr>
          <a:lstStyle/>
          <a:p>
            <a:r>
              <a:rPr lang="zh-CN" altLang="en-US" sz="3600" dirty="0">
                <a:latin typeface="+mn-ea"/>
              </a:rPr>
              <a:t>在印度，被称为“飞天”的空中飞行的</a:t>
            </a:r>
            <a:r>
              <a:rPr lang="zh-CN" altLang="en-US" sz="3600" u="sng" dirty="0">
                <a:latin typeface="+mn-ea"/>
              </a:rPr>
              <a:t>天神</a:t>
            </a:r>
            <a:r>
              <a:rPr lang="zh-CN" altLang="en-US" sz="3600" dirty="0">
                <a:latin typeface="+mn-ea"/>
              </a:rPr>
              <a:t>（</a:t>
            </a:r>
            <a:r>
              <a:rPr lang="en-US" altLang="zh-CN" sz="3600" dirty="0"/>
              <a:t>celestial beings</a:t>
            </a:r>
            <a:r>
              <a:rPr lang="zh-CN" altLang="en-US" sz="3600" dirty="0">
                <a:latin typeface="+mn-ea"/>
              </a:rPr>
              <a:t>）多出现在佛教</a:t>
            </a:r>
            <a:r>
              <a:rPr lang="zh-CN" altLang="en-US" sz="3600" u="sng" dirty="0">
                <a:latin typeface="+mn-ea"/>
              </a:rPr>
              <a:t>石窟壁画</a:t>
            </a:r>
            <a:r>
              <a:rPr lang="zh-CN" altLang="en-US" sz="3600" dirty="0">
                <a:latin typeface="+mn-ea"/>
              </a:rPr>
              <a:t>（</a:t>
            </a:r>
            <a:r>
              <a:rPr lang="en-US" altLang="zh-CN" sz="3600" dirty="0"/>
              <a:t>grotto mural</a:t>
            </a:r>
            <a:r>
              <a:rPr lang="zh-CN" altLang="en-US" sz="3600" dirty="0">
                <a:latin typeface="+mn-ea"/>
              </a:rPr>
              <a:t>）中，中国道教传统则把在空中飞行的天神称为“飞仙”（</a:t>
            </a:r>
            <a:r>
              <a:rPr lang="en-US" altLang="zh-CN" sz="3600" dirty="0"/>
              <a:t>flying immortals</a:t>
            </a:r>
            <a:r>
              <a:rPr lang="zh-CN" altLang="en-US" sz="3600" dirty="0">
                <a:latin typeface="+mn-ea"/>
              </a:rPr>
              <a:t>）。</a:t>
            </a:r>
            <a:endParaRPr lang="zh-CN" altLang="en-US" sz="3600" dirty="0"/>
          </a:p>
        </p:txBody>
      </p:sp>
      <p:sp>
        <p:nvSpPr>
          <p:cNvPr id="3" name="内容占位符 2">
            <a:extLst>
              <a:ext uri="{FF2B5EF4-FFF2-40B4-BE49-F238E27FC236}">
                <a16:creationId xmlns:a16="http://schemas.microsoft.com/office/drawing/2014/main" id="{C80665A1-0441-9031-807B-25AB33522BD1}"/>
              </a:ext>
            </a:extLst>
          </p:cNvPr>
          <p:cNvSpPr>
            <a:spLocks noGrp="1"/>
          </p:cNvSpPr>
          <p:nvPr>
            <p:ph idx="1"/>
          </p:nvPr>
        </p:nvSpPr>
        <p:spPr>
          <a:xfrm>
            <a:off x="838200" y="2702561"/>
            <a:ext cx="10515600" cy="3474402"/>
          </a:xfrm>
        </p:spPr>
        <p:txBody>
          <a:bodyPr/>
          <a:lstStyle/>
          <a:p>
            <a:r>
              <a:rPr lang="en-US" altLang="zh-CN" sz="3600" spc="-40" dirty="0"/>
              <a:t>In India, flying celestial beings called “flying apsaras” appear mostly in murals in Buddhist caves, while in the Chinese Daoist tradition, flying celestial beings are known as “flying immortals”.</a:t>
            </a:r>
            <a:endParaRPr lang="zh-CN" altLang="en-US" dirty="0"/>
          </a:p>
        </p:txBody>
      </p:sp>
    </p:spTree>
    <p:extLst>
      <p:ext uri="{BB962C8B-B14F-4D97-AF65-F5344CB8AC3E}">
        <p14:creationId xmlns:p14="http://schemas.microsoft.com/office/powerpoint/2010/main" val="1216368806"/>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2" name="arrow.wav"/>
          </p:stSnd>
        </p:sndAc>
      </p:transition>
    </mc:Choice>
    <mc:Fallback>
      <p:transition spd="med">
        <p:fade/>
        <p:sndAc>
          <p:stSnd>
            <p:snd r:embed="rId2"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5F7065-448E-96FC-5A91-BE45312B297D}"/>
              </a:ext>
            </a:extLst>
          </p:cNvPr>
          <p:cNvSpPr>
            <a:spLocks noGrp="1"/>
          </p:cNvSpPr>
          <p:nvPr>
            <p:ph type="title"/>
          </p:nvPr>
        </p:nvSpPr>
        <p:spPr/>
        <p:txBody>
          <a:bodyPr/>
          <a:lstStyle/>
          <a:p>
            <a:r>
              <a:rPr lang="zh-CN" altLang="en-US" sz="4400" u="sng" dirty="0">
                <a:solidFill>
                  <a:srgbClr val="FF0000"/>
                </a:solidFill>
                <a:latin typeface="+mn-ea"/>
              </a:rPr>
              <a:t>魏晋南北朝</a:t>
            </a:r>
            <a:r>
              <a:rPr lang="zh-CN" altLang="en-US" sz="4400" dirty="0">
                <a:latin typeface="+mn-ea"/>
              </a:rPr>
              <a:t>时，佛教</a:t>
            </a:r>
            <a:r>
              <a:rPr lang="zh-CN" altLang="en-US" sz="4400" dirty="0">
                <a:solidFill>
                  <a:srgbClr val="FF0000"/>
                </a:solidFill>
                <a:latin typeface="+mn-ea"/>
              </a:rPr>
              <a:t>初传入</a:t>
            </a:r>
            <a:r>
              <a:rPr lang="zh-CN" altLang="en-US" sz="4400" dirty="0">
                <a:latin typeface="+mn-ea"/>
              </a:rPr>
              <a:t>中国，壁画中的飞仙开始被称为“飞天”。</a:t>
            </a:r>
            <a:endParaRPr lang="zh-CN" altLang="en-US" dirty="0"/>
          </a:p>
        </p:txBody>
      </p:sp>
      <p:sp>
        <p:nvSpPr>
          <p:cNvPr id="3" name="内容占位符 2">
            <a:extLst>
              <a:ext uri="{FF2B5EF4-FFF2-40B4-BE49-F238E27FC236}">
                <a16:creationId xmlns:a16="http://schemas.microsoft.com/office/drawing/2014/main" id="{4D1F67FA-BF45-6BB1-318A-EF10FE0EAE3D}"/>
              </a:ext>
            </a:extLst>
          </p:cNvPr>
          <p:cNvSpPr>
            <a:spLocks noGrp="1"/>
          </p:cNvSpPr>
          <p:nvPr>
            <p:ph idx="1"/>
          </p:nvPr>
        </p:nvSpPr>
        <p:spPr/>
        <p:txBody>
          <a:bodyPr/>
          <a:lstStyle/>
          <a:p>
            <a:r>
              <a:rPr lang="en-US" altLang="zh-CN" sz="3600" spc="-40" dirty="0"/>
              <a:t>During </a:t>
            </a:r>
            <a:r>
              <a:rPr lang="en-US" altLang="zh-CN" sz="3600" spc="-40" dirty="0">
                <a:solidFill>
                  <a:srgbClr val="0070C0"/>
                </a:solidFill>
              </a:rPr>
              <a:t>the </a:t>
            </a:r>
            <a:r>
              <a:rPr lang="en-US" altLang="zh-CN" sz="3600" spc="-40" dirty="0">
                <a:solidFill>
                  <a:srgbClr val="FF0000"/>
                </a:solidFill>
              </a:rPr>
              <a:t>Wei, </a:t>
            </a:r>
            <a:r>
              <a:rPr lang="en-US" altLang="zh-CN" sz="3600" spc="-40" dirty="0" err="1">
                <a:solidFill>
                  <a:srgbClr val="FF0000"/>
                </a:solidFill>
              </a:rPr>
              <a:t>Jin</a:t>
            </a:r>
            <a:r>
              <a:rPr lang="en-US" altLang="zh-CN" sz="3600" spc="-40" dirty="0">
                <a:solidFill>
                  <a:srgbClr val="FF0000"/>
                </a:solidFill>
              </a:rPr>
              <a:t>, and Northern and Southern dynasties</a:t>
            </a:r>
            <a:r>
              <a:rPr lang="en-US" altLang="zh-CN" sz="3600" spc="-40" dirty="0"/>
              <a:t>, when the introduction of Buddhism in China was </a:t>
            </a:r>
            <a:r>
              <a:rPr lang="en-US" altLang="zh-CN" sz="3600" spc="-40" dirty="0">
                <a:solidFill>
                  <a:srgbClr val="FF0000"/>
                </a:solidFill>
              </a:rPr>
              <a:t>at an early stage</a:t>
            </a:r>
            <a:r>
              <a:rPr lang="en-US" altLang="zh-CN" sz="3600" spc="-40" dirty="0"/>
              <a:t>, people began to use the term “flying apsaras” to refer to the flying immortals in the murals.</a:t>
            </a:r>
            <a:endParaRPr lang="zh-CN" altLang="en-US" dirty="0"/>
          </a:p>
        </p:txBody>
      </p:sp>
    </p:spTree>
    <p:extLst>
      <p:ext uri="{BB962C8B-B14F-4D97-AF65-F5344CB8AC3E}">
        <p14:creationId xmlns:p14="http://schemas.microsoft.com/office/powerpoint/2010/main" val="3720593531"/>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2" name="arrow.wav"/>
          </p:stSnd>
        </p:sndAc>
      </p:transition>
    </mc:Choice>
    <mc:Fallback>
      <p:transition spd="med">
        <p:fade/>
        <p:sndAc>
          <p:stSnd>
            <p:snd r:embed="rId2"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9382A51-70D0-BADB-60B5-3A4F42A79F9F}"/>
              </a:ext>
            </a:extLst>
          </p:cNvPr>
          <p:cNvSpPr>
            <a:spLocks noGrp="1"/>
          </p:cNvSpPr>
          <p:nvPr>
            <p:ph type="title"/>
          </p:nvPr>
        </p:nvSpPr>
        <p:spPr/>
        <p:txBody>
          <a:bodyPr>
            <a:normAutofit fontScale="90000"/>
          </a:bodyPr>
          <a:lstStyle/>
          <a:p>
            <a:r>
              <a:rPr lang="zh-CN" altLang="en-US" sz="4400" dirty="0">
                <a:latin typeface="+mn-ea"/>
              </a:rPr>
              <a:t>后来，随着佛教在中国的</a:t>
            </a:r>
            <a:r>
              <a:rPr lang="zh-CN" altLang="en-US" sz="4400" dirty="0">
                <a:solidFill>
                  <a:srgbClr val="FF0000"/>
                </a:solidFill>
                <a:latin typeface="+mn-ea"/>
              </a:rPr>
              <a:t>深入发展</a:t>
            </a:r>
            <a:r>
              <a:rPr lang="zh-CN" altLang="en-US" sz="4400" dirty="0">
                <a:latin typeface="+mn-ea"/>
              </a:rPr>
              <a:t>，佛教的飞天和道教的飞仙在</a:t>
            </a:r>
            <a:r>
              <a:rPr lang="zh-CN" altLang="en-US" sz="4400" dirty="0">
                <a:solidFill>
                  <a:srgbClr val="FF0000"/>
                </a:solidFill>
                <a:latin typeface="+mn-ea"/>
              </a:rPr>
              <a:t>艺术形象</a:t>
            </a:r>
            <a:r>
              <a:rPr lang="zh-CN" altLang="en-US" sz="4400" dirty="0">
                <a:latin typeface="+mn-ea"/>
              </a:rPr>
              <a:t>上</a:t>
            </a:r>
            <a:r>
              <a:rPr lang="zh-CN" altLang="en-US" sz="4400" dirty="0">
                <a:solidFill>
                  <a:srgbClr val="FF0000"/>
                </a:solidFill>
                <a:latin typeface="+mn-ea"/>
              </a:rPr>
              <a:t>相互融合</a:t>
            </a:r>
            <a:r>
              <a:rPr lang="zh-CN" altLang="en-US" sz="4400" dirty="0">
                <a:latin typeface="+mn-ea"/>
              </a:rPr>
              <a:t>。</a:t>
            </a:r>
            <a:endParaRPr lang="zh-CN" altLang="en-US" dirty="0"/>
          </a:p>
        </p:txBody>
      </p:sp>
      <p:sp>
        <p:nvSpPr>
          <p:cNvPr id="3" name="内容占位符 2">
            <a:extLst>
              <a:ext uri="{FF2B5EF4-FFF2-40B4-BE49-F238E27FC236}">
                <a16:creationId xmlns:a16="http://schemas.microsoft.com/office/drawing/2014/main" id="{BA68E07B-B794-791B-C2EA-4A4321460BF8}"/>
              </a:ext>
            </a:extLst>
          </p:cNvPr>
          <p:cNvSpPr>
            <a:spLocks noGrp="1"/>
          </p:cNvSpPr>
          <p:nvPr>
            <p:ph idx="1"/>
          </p:nvPr>
        </p:nvSpPr>
        <p:spPr/>
        <p:txBody>
          <a:bodyPr/>
          <a:lstStyle/>
          <a:p>
            <a:r>
              <a:rPr lang="en-US" altLang="zh-CN" sz="3600" spc="-40" dirty="0"/>
              <a:t>Later, with </a:t>
            </a:r>
            <a:r>
              <a:rPr lang="en-US" altLang="zh-CN" sz="3600" spc="-40" dirty="0">
                <a:solidFill>
                  <a:srgbClr val="FF0000"/>
                </a:solidFill>
              </a:rPr>
              <a:t>the development of </a:t>
            </a:r>
            <a:r>
              <a:rPr lang="en-US" altLang="zh-CN" sz="3600" spc="-40" dirty="0"/>
              <a:t>Buddhism in China, </a:t>
            </a:r>
            <a:r>
              <a:rPr lang="en-US" altLang="zh-CN" sz="3600" spc="-40" dirty="0">
                <a:solidFill>
                  <a:srgbClr val="FF0000"/>
                </a:solidFill>
              </a:rPr>
              <a:t>the artistic images </a:t>
            </a:r>
            <a:r>
              <a:rPr lang="en-US" altLang="zh-CN" sz="3600" spc="-40" dirty="0"/>
              <a:t>of Buddhist flying apsaras and Daoist flying immortals </a:t>
            </a:r>
            <a:r>
              <a:rPr lang="en-US" altLang="zh-CN" sz="3600" spc="-40" dirty="0">
                <a:solidFill>
                  <a:srgbClr val="FF0000"/>
                </a:solidFill>
              </a:rPr>
              <a:t>merged with each other</a:t>
            </a:r>
            <a:r>
              <a:rPr lang="en-US" altLang="zh-CN" sz="3600" spc="-40" dirty="0"/>
              <a:t>.</a:t>
            </a:r>
            <a:endParaRPr lang="zh-CN" altLang="en-US" dirty="0"/>
          </a:p>
        </p:txBody>
      </p:sp>
    </p:spTree>
    <p:extLst>
      <p:ext uri="{BB962C8B-B14F-4D97-AF65-F5344CB8AC3E}">
        <p14:creationId xmlns:p14="http://schemas.microsoft.com/office/powerpoint/2010/main" val="2574621603"/>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2" name="arrow.wav"/>
          </p:stSnd>
        </p:sndAc>
      </p:transition>
    </mc:Choice>
    <mc:Fallback>
      <p:transition spd="med">
        <p:fade/>
        <p:sndAc>
          <p:stSnd>
            <p:snd r:embed="rId2"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970655E-19CD-0D82-6CD0-A8D3559E02C6}"/>
              </a:ext>
            </a:extLst>
          </p:cNvPr>
          <p:cNvSpPr>
            <a:spLocks noGrp="1"/>
          </p:cNvSpPr>
          <p:nvPr>
            <p:ph type="title"/>
          </p:nvPr>
        </p:nvSpPr>
        <p:spPr/>
        <p:txBody>
          <a:bodyPr>
            <a:normAutofit/>
          </a:bodyPr>
          <a:lstStyle/>
          <a:p>
            <a:r>
              <a:rPr lang="zh-CN" altLang="en-US" sz="4400" dirty="0">
                <a:latin typeface="+mn-ea"/>
              </a:rPr>
              <a:t>敦煌莫高窟的飞天是中国古代艺术家的</a:t>
            </a:r>
            <a:r>
              <a:rPr lang="zh-CN" altLang="en-US" sz="4400" dirty="0">
                <a:solidFill>
                  <a:srgbClr val="FF0000"/>
                </a:solidFill>
                <a:latin typeface="+mn-ea"/>
              </a:rPr>
              <a:t>杰作</a:t>
            </a:r>
            <a:r>
              <a:rPr lang="zh-CN" altLang="en-US" sz="4400" dirty="0">
                <a:latin typeface="+mn-ea"/>
              </a:rPr>
              <a:t>，是世界艺术史的</a:t>
            </a:r>
            <a:r>
              <a:rPr lang="zh-CN" altLang="en-US" sz="4400" dirty="0">
                <a:solidFill>
                  <a:srgbClr val="FF0000"/>
                </a:solidFill>
                <a:latin typeface="+mn-ea"/>
              </a:rPr>
              <a:t>奇迹</a:t>
            </a:r>
            <a:r>
              <a:rPr lang="zh-CN" altLang="en-US" sz="4400" dirty="0">
                <a:latin typeface="+mn-ea"/>
              </a:rPr>
              <a:t>。</a:t>
            </a:r>
            <a:endParaRPr lang="zh-CN" altLang="en-US" dirty="0"/>
          </a:p>
        </p:txBody>
      </p:sp>
      <p:sp>
        <p:nvSpPr>
          <p:cNvPr id="3" name="内容占位符 2">
            <a:extLst>
              <a:ext uri="{FF2B5EF4-FFF2-40B4-BE49-F238E27FC236}">
                <a16:creationId xmlns:a16="http://schemas.microsoft.com/office/drawing/2014/main" id="{4E028FBB-73CC-EE06-80B8-235488748E77}"/>
              </a:ext>
            </a:extLst>
          </p:cNvPr>
          <p:cNvSpPr>
            <a:spLocks noGrp="1"/>
          </p:cNvSpPr>
          <p:nvPr>
            <p:ph idx="1"/>
          </p:nvPr>
        </p:nvSpPr>
        <p:spPr/>
        <p:txBody>
          <a:bodyPr/>
          <a:lstStyle/>
          <a:p>
            <a:r>
              <a:rPr lang="zh-CN" altLang="en-US" spc="-40" dirty="0"/>
              <a:t>杰作：</a:t>
            </a:r>
            <a:r>
              <a:rPr lang="en-US" altLang="zh-CN" spc="-40" dirty="0"/>
              <a:t>masterpiece</a:t>
            </a:r>
          </a:p>
          <a:p>
            <a:r>
              <a:rPr lang="zh-CN" altLang="en-US" spc="-40" dirty="0"/>
              <a:t>奇迹：</a:t>
            </a:r>
            <a:r>
              <a:rPr lang="en-US" altLang="zh-CN" spc="-40" dirty="0"/>
              <a:t> a wonder/marvel</a:t>
            </a:r>
          </a:p>
          <a:p>
            <a:r>
              <a:rPr lang="en-US" altLang="zh-CN" sz="3600" spc="-40" dirty="0"/>
              <a:t>The flying apsaras in the Dunhuang Grotto Murals are a </a:t>
            </a:r>
            <a:r>
              <a:rPr lang="en-US" altLang="zh-CN" sz="3600" spc="-40" dirty="0">
                <a:solidFill>
                  <a:srgbClr val="FF0000"/>
                </a:solidFill>
              </a:rPr>
              <a:t>most ingenious creation </a:t>
            </a:r>
            <a:r>
              <a:rPr lang="en-US" altLang="zh-CN" sz="3600" spc="-40" dirty="0"/>
              <a:t>of ancient Chinese artists, and a </a:t>
            </a:r>
            <a:r>
              <a:rPr lang="en-US" altLang="zh-CN" sz="3600" spc="-40" dirty="0">
                <a:solidFill>
                  <a:srgbClr val="FF0000"/>
                </a:solidFill>
              </a:rPr>
              <a:t>marvel </a:t>
            </a:r>
            <a:r>
              <a:rPr lang="en-US" altLang="zh-CN" sz="3600" spc="-40" dirty="0"/>
              <a:t>in the history of world art.</a:t>
            </a:r>
          </a:p>
          <a:p>
            <a:endParaRPr lang="zh-CN" altLang="en-US" dirty="0"/>
          </a:p>
        </p:txBody>
      </p:sp>
    </p:spTree>
    <p:extLst>
      <p:ext uri="{BB962C8B-B14F-4D97-AF65-F5344CB8AC3E}">
        <p14:creationId xmlns:p14="http://schemas.microsoft.com/office/powerpoint/2010/main" val="1091573818"/>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2" name="arrow.wav"/>
          </p:stSnd>
        </p:sndAc>
      </p:transition>
    </mc:Choice>
    <mc:Fallback>
      <p:transition spd="med">
        <p:fade/>
        <p:sndAc>
          <p:stSnd>
            <p:snd r:embed="rId2"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7AADAA-5F97-A6FA-95ED-40C491059527}"/>
              </a:ext>
            </a:extLst>
          </p:cNvPr>
          <p:cNvSpPr>
            <a:spLocks noGrp="1"/>
          </p:cNvSpPr>
          <p:nvPr>
            <p:ph type="title"/>
          </p:nvPr>
        </p:nvSpPr>
        <p:spPr>
          <a:xfrm>
            <a:off x="1451728" y="365125"/>
            <a:ext cx="9902072" cy="823595"/>
          </a:xfrm>
        </p:spPr>
        <p:txBody>
          <a:bodyPr/>
          <a:lstStyle/>
          <a:p>
            <a:r>
              <a:rPr lang="zh-CN" altLang="en-US" dirty="0"/>
              <a:t>参考译文：</a:t>
            </a:r>
          </a:p>
        </p:txBody>
      </p:sp>
      <p:sp>
        <p:nvSpPr>
          <p:cNvPr id="3" name="内容占位符 2">
            <a:extLst>
              <a:ext uri="{FF2B5EF4-FFF2-40B4-BE49-F238E27FC236}">
                <a16:creationId xmlns:a16="http://schemas.microsoft.com/office/drawing/2014/main" id="{BF0E7202-6CEA-78E5-65A4-554BC5946718}"/>
              </a:ext>
            </a:extLst>
          </p:cNvPr>
          <p:cNvSpPr>
            <a:spLocks noGrp="1"/>
          </p:cNvSpPr>
          <p:nvPr>
            <p:ph idx="1"/>
          </p:nvPr>
        </p:nvSpPr>
        <p:spPr>
          <a:xfrm>
            <a:off x="762000" y="1422400"/>
            <a:ext cx="11084560" cy="4754563"/>
          </a:xfrm>
        </p:spPr>
        <p:txBody>
          <a:bodyPr>
            <a:normAutofit fontScale="92500" lnSpcReduction="20000"/>
          </a:bodyPr>
          <a:lstStyle/>
          <a:p>
            <a:pPr marL="0" indent="0">
              <a:buNone/>
            </a:pPr>
            <a:r>
              <a:rPr lang="en-US" altLang="zh-CN" sz="3200" spc="-40" dirty="0"/>
              <a:t>In the </a:t>
            </a:r>
            <a:r>
              <a:rPr lang="en-US" altLang="zh-CN" sz="3200" spc="-40" dirty="0" err="1"/>
              <a:t>Mogao</a:t>
            </a:r>
            <a:r>
              <a:rPr lang="en-US" altLang="zh-CN" sz="3200" spc="-40" dirty="0"/>
              <a:t> caves in Dunhuang, the murals with “flying apsaras” are one of the most well-known artefacts. The flying apsaras in the Dunhuang Grotto Murals are a product of the intermixing of Indian and Chinese culture. In India, flying celestial beings called “flying apsaras” appear mostly in murals in Buddhist caves, while in the Chinese Daoist tradition, flying celestial beings are known as “flying immortals”. During the Wei, </a:t>
            </a:r>
            <a:r>
              <a:rPr lang="en-US" altLang="zh-CN" sz="3200" spc="-40" dirty="0" err="1"/>
              <a:t>Jin</a:t>
            </a:r>
            <a:r>
              <a:rPr lang="en-US" altLang="zh-CN" sz="3200" spc="-40" dirty="0"/>
              <a:t>, and Northern and Southern dynasties, when the introduction of Buddhism in China was at an early stage, people began to use the term “flying apsaras” to refer to the flying immortals in the murals. Later, with the development of Buddhism in China, the artistic images of Buddhist flying apsaras and Daoist flying immortals merged with each other. The flying apsaras in the Dunhuang Grotto Murals are a most ingenious creation of ancient Chinese artists, and a marvel in the history of world art.</a:t>
            </a:r>
          </a:p>
        </p:txBody>
      </p:sp>
    </p:spTree>
    <p:extLst>
      <p:ext uri="{BB962C8B-B14F-4D97-AF65-F5344CB8AC3E}">
        <p14:creationId xmlns:p14="http://schemas.microsoft.com/office/powerpoint/2010/main" val="2244971009"/>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2" name="arrow.wav"/>
          </p:stSnd>
        </p:sndAc>
      </p:transition>
    </mc:Choice>
    <mc:Fallback>
      <p:transition spd="med">
        <p:fade/>
        <p:sndAc>
          <p:stSnd>
            <p:snd r:embed="rId2"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2213596" y="2321004"/>
            <a:ext cx="4624472" cy="1107996"/>
          </a:xfrm>
          <a:prstGeom prst="rect">
            <a:avLst/>
          </a:prstGeom>
          <a:noFill/>
        </p:spPr>
        <p:txBody>
          <a:bodyPr wrap="none" rtlCol="0">
            <a:spAutoFit/>
          </a:bodyPr>
          <a:lstStyle/>
          <a:p>
            <a:pPr algn="ctr"/>
            <a:r>
              <a:rPr kumimoji="1" lang="en-US" altLang="zh-CN" sz="6600" b="1" dirty="0">
                <a:solidFill>
                  <a:schemeClr val="tx2"/>
                </a:solidFill>
                <a:latin typeface="Microsoft YaHei" charset="0"/>
                <a:ea typeface="Microsoft YaHei" charset="0"/>
                <a:cs typeface="Microsoft YaHei" charset="0"/>
              </a:rPr>
              <a:t>Thank You</a:t>
            </a:r>
            <a:endParaRPr kumimoji="1" lang="zh-CN" altLang="en-US" sz="6600" b="1" dirty="0">
              <a:solidFill>
                <a:schemeClr val="tx2"/>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3736526811"/>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3" name="arrow.wav"/>
          </p:stSnd>
        </p:sndAc>
      </p:transition>
    </mc:Choice>
    <mc:Fallback>
      <p:transition spd="med">
        <p:fade/>
        <p:sndAc>
          <p:stSnd>
            <p:snd r:embed="rId3" name="arrow.wav"/>
          </p:stSnd>
        </p:sndAc>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9"/>
          <p:cNvSpPr txBox="1"/>
          <p:nvPr/>
        </p:nvSpPr>
        <p:spPr>
          <a:xfrm>
            <a:off x="395947" y="1517225"/>
            <a:ext cx="2577745" cy="1838486"/>
          </a:xfrm>
          <a:prstGeom prst="rect">
            <a:avLst/>
          </a:prstGeom>
          <a:noFill/>
        </p:spPr>
        <p:txBody>
          <a:bodyPr wrap="square" lIns="68562" tIns="34281" rIns="68562" bIns="34281" rtlCol="0">
            <a:spAutoFit/>
          </a:bodyPr>
          <a:lstStyle/>
          <a:p>
            <a:pPr marL="0" lvl="1" algn="ctr"/>
            <a:r>
              <a:rPr lang="en-US" altLang="zh-CN" sz="11497" dirty="0">
                <a:solidFill>
                  <a:schemeClr val="accent1"/>
                </a:solidFill>
                <a:latin typeface="Impact MT Std" pitchFamily="34" charset="0"/>
                <a:ea typeface="微软雅黑" pitchFamily="34" charset="-122"/>
              </a:rPr>
              <a:t>01</a:t>
            </a:r>
            <a:endParaRPr lang="zh-CN" altLang="en-US" sz="8797" b="1" dirty="0">
              <a:solidFill>
                <a:schemeClr val="tx2"/>
              </a:solidFill>
              <a:latin typeface="微软雅黑" pitchFamily="34" charset="-122"/>
              <a:ea typeface="微软雅黑" pitchFamily="34" charset="-122"/>
            </a:endParaRPr>
          </a:p>
        </p:txBody>
      </p:sp>
      <p:sp>
        <p:nvSpPr>
          <p:cNvPr id="3" name="文本框 9"/>
          <p:cNvSpPr txBox="1"/>
          <p:nvPr/>
        </p:nvSpPr>
        <p:spPr>
          <a:xfrm>
            <a:off x="2653746" y="2236309"/>
            <a:ext cx="4838084" cy="684785"/>
          </a:xfrm>
          <a:prstGeom prst="rect">
            <a:avLst/>
          </a:prstGeom>
          <a:noFill/>
        </p:spPr>
        <p:txBody>
          <a:bodyPr wrap="square" lIns="68562" tIns="34281" rIns="68562" bIns="34281" rtlCol="0">
            <a:spAutoFit/>
          </a:bodyPr>
          <a:lstStyle/>
          <a:p>
            <a:pPr>
              <a:defRPr/>
            </a:pPr>
            <a:r>
              <a:rPr lang="en-US" altLang="zh-CN" sz="4000" b="1" dirty="0">
                <a:solidFill>
                  <a:schemeClr val="tx2"/>
                </a:solidFill>
                <a:latin typeface="微软雅黑" panose="020B0503020204020204" pitchFamily="34" charset="-122"/>
                <a:ea typeface="微软雅黑" panose="020B0503020204020204" pitchFamily="34" charset="-122"/>
              </a:rPr>
              <a:t>Translation E-C</a:t>
            </a:r>
            <a:endParaRPr lang="zh-CN" altLang="en-US" sz="4000" b="1" dirty="0">
              <a:solidFill>
                <a:schemeClr val="tx2"/>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053847989"/>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3" name="arrow.wav"/>
          </p:stSnd>
        </p:sndAc>
      </p:transition>
    </mc:Choice>
    <mc:Fallback>
      <p:transition spd="med">
        <p:fade/>
        <p:sndAc>
          <p:stSnd>
            <p:snd r:embed="rId3" name="arrow.wav"/>
          </p:stSnd>
        </p:sndAc>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98BF087-0B6C-8E39-FCCC-AF1AE469EA95}"/>
              </a:ext>
            </a:extLst>
          </p:cNvPr>
          <p:cNvSpPr>
            <a:spLocks noGrp="1"/>
          </p:cNvSpPr>
          <p:nvPr>
            <p:ph type="title"/>
          </p:nvPr>
        </p:nvSpPr>
        <p:spPr>
          <a:xfrm>
            <a:off x="838200" y="365125"/>
            <a:ext cx="10866120" cy="1325563"/>
          </a:xfrm>
        </p:spPr>
        <p:txBody>
          <a:bodyPr>
            <a:normAutofit/>
          </a:bodyPr>
          <a:lstStyle/>
          <a:p>
            <a:r>
              <a:rPr lang="en-US" altLang="zh-CN" sz="4400" b="1" dirty="0"/>
              <a:t>6 Translate the paragraph into Chinese.</a:t>
            </a:r>
            <a:endParaRPr lang="zh-CN" altLang="en-US" dirty="0"/>
          </a:p>
        </p:txBody>
      </p:sp>
      <p:sp>
        <p:nvSpPr>
          <p:cNvPr id="5" name="内容占位符 4">
            <a:extLst>
              <a:ext uri="{FF2B5EF4-FFF2-40B4-BE49-F238E27FC236}">
                <a16:creationId xmlns:a16="http://schemas.microsoft.com/office/drawing/2014/main" id="{6072137D-38DC-6995-F66E-273B0E00E595}"/>
              </a:ext>
            </a:extLst>
          </p:cNvPr>
          <p:cNvSpPr>
            <a:spLocks noGrp="1"/>
          </p:cNvSpPr>
          <p:nvPr>
            <p:ph idx="1"/>
          </p:nvPr>
        </p:nvSpPr>
        <p:spPr>
          <a:xfrm>
            <a:off x="995680" y="1690688"/>
            <a:ext cx="10708640" cy="4486275"/>
          </a:xfrm>
        </p:spPr>
        <p:txBody>
          <a:bodyPr>
            <a:normAutofit fontScale="55000" lnSpcReduction="20000"/>
          </a:bodyPr>
          <a:lstStyle/>
          <a:p>
            <a:r>
              <a:rPr lang="en-US" altLang="zh-CN" sz="5900" i="1" dirty="0">
                <a:latin typeface="Cambria Math" panose="02040503050406030204" pitchFamily="18" charset="0"/>
                <a:ea typeface="Cambria Math" panose="02040503050406030204" pitchFamily="18" charset="0"/>
              </a:rPr>
              <a:t>Guernica</a:t>
            </a:r>
            <a:r>
              <a:rPr lang="en-US" altLang="zh-CN" sz="5900" dirty="0">
                <a:latin typeface="Cambria Math" panose="02040503050406030204" pitchFamily="18" charset="0"/>
                <a:ea typeface="Cambria Math" panose="02040503050406030204" pitchFamily="18" charset="0"/>
              </a:rPr>
              <a:t> is a large mural, painted in 1937 by the Spanish artist Pablo Picasso, to protest against the bombing of a small village in northern Spain. </a:t>
            </a:r>
            <a:r>
              <a:rPr lang="en-US" altLang="zh-CN" sz="5900" dirty="0">
                <a:solidFill>
                  <a:srgbClr val="0070C0"/>
                </a:solidFill>
                <a:latin typeface="Cambria Math" panose="02040503050406030204" pitchFamily="18" charset="0"/>
                <a:ea typeface="Cambria Math" panose="02040503050406030204" pitchFamily="18" charset="0"/>
              </a:rPr>
              <a:t>Standing at 3.49 </a:t>
            </a:r>
            <a:r>
              <a:rPr lang="en-US" altLang="zh-CN" sz="5900" dirty="0" err="1">
                <a:solidFill>
                  <a:srgbClr val="0070C0"/>
                </a:solidFill>
                <a:latin typeface="Cambria Math" panose="02040503050406030204" pitchFamily="18" charset="0"/>
                <a:ea typeface="Cambria Math" panose="02040503050406030204" pitchFamily="18" charset="0"/>
              </a:rPr>
              <a:t>metres</a:t>
            </a:r>
            <a:r>
              <a:rPr lang="en-US" altLang="zh-CN" sz="5900" dirty="0">
                <a:solidFill>
                  <a:srgbClr val="0070C0"/>
                </a:solidFill>
                <a:latin typeface="Cambria Math" panose="02040503050406030204" pitchFamily="18" charset="0"/>
                <a:ea typeface="Cambria Math" panose="02040503050406030204" pitchFamily="18" charset="0"/>
              </a:rPr>
              <a:t> tall and 7.76 </a:t>
            </a:r>
            <a:r>
              <a:rPr lang="en-US" altLang="zh-CN" sz="5900" dirty="0" err="1">
                <a:solidFill>
                  <a:srgbClr val="0070C0"/>
                </a:solidFill>
                <a:latin typeface="Cambria Math" panose="02040503050406030204" pitchFamily="18" charset="0"/>
                <a:ea typeface="Cambria Math" panose="02040503050406030204" pitchFamily="18" charset="0"/>
              </a:rPr>
              <a:t>metres</a:t>
            </a:r>
            <a:r>
              <a:rPr lang="en-US" altLang="zh-CN" sz="5900" dirty="0">
                <a:solidFill>
                  <a:srgbClr val="0070C0"/>
                </a:solidFill>
                <a:latin typeface="Cambria Math" panose="02040503050406030204" pitchFamily="18" charset="0"/>
                <a:ea typeface="Cambria Math" panose="02040503050406030204" pitchFamily="18" charset="0"/>
              </a:rPr>
              <a:t> wide, the large mural shows the suffering of people and animals amidst buildings wrenched by violence and chaos. </a:t>
            </a:r>
            <a:r>
              <a:rPr lang="en-US" altLang="zh-CN" sz="5900" dirty="0">
                <a:latin typeface="Cambria Math" panose="02040503050406030204" pitchFamily="18" charset="0"/>
                <a:ea typeface="Cambria Math" panose="02040503050406030204" pitchFamily="18" charset="0"/>
              </a:rPr>
              <a:t>Surprisingly, there is no vivid red </a:t>
            </a:r>
            <a:r>
              <a:rPr lang="en-US" altLang="zh-CN" sz="5900" dirty="0" err="1">
                <a:latin typeface="Cambria Math" panose="02040503050406030204" pitchFamily="18" charset="0"/>
                <a:ea typeface="Cambria Math" panose="02040503050406030204" pitchFamily="18" charset="0"/>
              </a:rPr>
              <a:t>colour</a:t>
            </a:r>
            <a:r>
              <a:rPr lang="en-US" altLang="zh-CN" sz="5900" dirty="0">
                <a:latin typeface="Cambria Math" panose="02040503050406030204" pitchFamily="18" charset="0"/>
                <a:ea typeface="Cambria Math" panose="02040503050406030204" pitchFamily="18" charset="0"/>
              </a:rPr>
              <a:t> to show flowing blood, for the mural is startlingly grey, black, and white. But there is no avoiding the horror of the images. </a:t>
            </a:r>
            <a:r>
              <a:rPr lang="en-US" altLang="zh-CN" sz="5900" dirty="0">
                <a:solidFill>
                  <a:srgbClr val="0070C0"/>
                </a:solidFill>
                <a:latin typeface="Cambria Math" panose="02040503050406030204" pitchFamily="18" charset="0"/>
                <a:ea typeface="Cambria Math" panose="02040503050406030204" pitchFamily="18" charset="0"/>
              </a:rPr>
              <a:t>The figures are not drawn realistically, but are done in a style that is Cubist and abstract, though it is apparent that innocent civilians are being slaughtered. </a:t>
            </a:r>
            <a:endParaRPr lang="zh-CN" altLang="en-US" dirty="0">
              <a:solidFill>
                <a:srgbClr val="0070C0"/>
              </a:solidFill>
            </a:endParaRPr>
          </a:p>
        </p:txBody>
      </p:sp>
    </p:spTree>
    <p:extLst>
      <p:ext uri="{BB962C8B-B14F-4D97-AF65-F5344CB8AC3E}">
        <p14:creationId xmlns:p14="http://schemas.microsoft.com/office/powerpoint/2010/main" val="491722154"/>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2" name="arrow.wav"/>
          </p:stSnd>
        </p:sndAc>
      </p:transition>
    </mc:Choice>
    <mc:Fallback>
      <p:transition spd="med">
        <p:fade/>
        <p:sndAc>
          <p:stSnd>
            <p:snd r:embed="rId2"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528"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p:cTn id="7"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5">
                                            <p:txEl>
                                              <p:pRg st="0" end="0"/>
                                            </p:txEl>
                                          </p:spTgt>
                                        </p:tgtEl>
                                        <p:attrNameLst>
                                          <p:attrName>ppt_h</p:attrName>
                                        </p:attrNameLst>
                                      </p:cBhvr>
                                      <p:tavLst>
                                        <p:tav tm="0">
                                          <p:val>
                                            <p:fltVal val="0"/>
                                          </p:val>
                                        </p:tav>
                                        <p:tav tm="100000">
                                          <p:val>
                                            <p:strVal val="#ppt_h"/>
                                          </p:val>
                                        </p:tav>
                                      </p:tavLst>
                                    </p:anim>
                                    <p:anim calcmode="lin" valueType="num">
                                      <p:cBhvr>
                                        <p:cTn id="9" dur="500" fill="hold"/>
                                        <p:tgtEl>
                                          <p:spTgt spid="5">
                                            <p:txEl>
                                              <p:pRg st="0" end="0"/>
                                            </p:txEl>
                                          </p:spTgt>
                                        </p:tgtEl>
                                        <p:attrNameLst>
                                          <p:attrName>ppt_x</p:attrName>
                                        </p:attrNameLst>
                                      </p:cBhvr>
                                      <p:tavLst>
                                        <p:tav tm="0">
                                          <p:val>
                                            <p:fltVal val="0.5"/>
                                          </p:val>
                                        </p:tav>
                                        <p:tav tm="100000">
                                          <p:val>
                                            <p:strVal val="#ppt_x"/>
                                          </p:val>
                                        </p:tav>
                                      </p:tavLst>
                                    </p:anim>
                                    <p:anim calcmode="lin" valueType="num">
                                      <p:cBhvr>
                                        <p:cTn id="10" dur="500" fill="hold"/>
                                        <p:tgtEl>
                                          <p:spTgt spid="5">
                                            <p:txEl>
                                              <p:pRg st="0" end="0"/>
                                            </p:txEl>
                                          </p:spTgt>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FC0E613-AAEC-8C58-28AF-823F66F971F7}"/>
              </a:ext>
            </a:extLst>
          </p:cNvPr>
          <p:cNvSpPr>
            <a:spLocks noGrp="1"/>
          </p:cNvSpPr>
          <p:nvPr>
            <p:ph type="title"/>
          </p:nvPr>
        </p:nvSpPr>
        <p:spPr/>
        <p:txBody>
          <a:bodyPr/>
          <a:lstStyle/>
          <a:p>
            <a:r>
              <a:rPr lang="en-US" altLang="zh-CN" sz="4400" b="1" dirty="0"/>
              <a:t>Translate the paragraph into Chinese.</a:t>
            </a:r>
            <a:endParaRPr lang="zh-CN" altLang="en-US" dirty="0"/>
          </a:p>
        </p:txBody>
      </p:sp>
      <p:sp>
        <p:nvSpPr>
          <p:cNvPr id="3" name="内容占位符 2">
            <a:extLst>
              <a:ext uri="{FF2B5EF4-FFF2-40B4-BE49-F238E27FC236}">
                <a16:creationId xmlns:a16="http://schemas.microsoft.com/office/drawing/2014/main" id="{E5A279B9-4839-607E-0574-7FBECF8E963A}"/>
              </a:ext>
            </a:extLst>
          </p:cNvPr>
          <p:cNvSpPr>
            <a:spLocks noGrp="1"/>
          </p:cNvSpPr>
          <p:nvPr>
            <p:ph idx="1"/>
          </p:nvPr>
        </p:nvSpPr>
        <p:spPr/>
        <p:txBody>
          <a:bodyPr>
            <a:normAutofit fontScale="92500" lnSpcReduction="10000"/>
          </a:bodyPr>
          <a:lstStyle/>
          <a:p>
            <a:r>
              <a:rPr lang="en-US" altLang="zh-CN" sz="3600" dirty="0">
                <a:latin typeface="Cambria Math" panose="02040503050406030204" pitchFamily="18" charset="0"/>
                <a:ea typeface="Cambria Math" panose="02040503050406030204" pitchFamily="18" charset="0"/>
              </a:rPr>
              <a:t>A mother screams with her mouth wide open, her head tipped back in heart-rending anguish, as she holds her dead baby. </a:t>
            </a:r>
            <a:r>
              <a:rPr lang="en-US" altLang="zh-CN" sz="3600" dirty="0">
                <a:solidFill>
                  <a:srgbClr val="0070C0"/>
                </a:solidFill>
                <a:latin typeface="Cambria Math" panose="02040503050406030204" pitchFamily="18" charset="0"/>
                <a:ea typeface="Cambria Math" panose="02040503050406030204" pitchFamily="18" charset="0"/>
              </a:rPr>
              <a:t>A soldier lies dead on the ground, clutching his broken sword, and three other people are shown in shock and agony. </a:t>
            </a:r>
            <a:r>
              <a:rPr lang="en-US" altLang="zh-CN" sz="3600" dirty="0">
                <a:latin typeface="Cambria Math" panose="02040503050406030204" pitchFamily="18" charset="0"/>
                <a:ea typeface="Cambria Math" panose="02040503050406030204" pitchFamily="18" charset="0"/>
              </a:rPr>
              <a:t>Animals, including a tortured horse and a crying bird, are also portrayed as innocent victims of a massacre. </a:t>
            </a:r>
            <a:r>
              <a:rPr lang="en-US" altLang="zh-CN" sz="3600" dirty="0">
                <a:solidFill>
                  <a:srgbClr val="0070C0"/>
                </a:solidFill>
                <a:latin typeface="Cambria Math" panose="02040503050406030204" pitchFamily="18" charset="0"/>
                <a:ea typeface="Cambria Math" panose="02040503050406030204" pitchFamily="18" charset="0"/>
              </a:rPr>
              <a:t>There is no doubt that the distorted, horrifying images are intended to shock the viewer. </a:t>
            </a:r>
            <a:r>
              <a:rPr lang="en-US" altLang="zh-CN" sz="3600" dirty="0">
                <a:latin typeface="Cambria Math" panose="02040503050406030204" pitchFamily="18" charset="0"/>
                <a:ea typeface="Cambria Math" panose="02040503050406030204" pitchFamily="18" charset="0"/>
              </a:rPr>
              <a:t>This depiction of human grief is a profound statement of the cruelty and senselessness of war.</a:t>
            </a:r>
          </a:p>
          <a:p>
            <a:endParaRPr lang="zh-CN" altLang="en-US" dirty="0"/>
          </a:p>
        </p:txBody>
      </p:sp>
    </p:spTree>
    <p:extLst>
      <p:ext uri="{BB962C8B-B14F-4D97-AF65-F5344CB8AC3E}">
        <p14:creationId xmlns:p14="http://schemas.microsoft.com/office/powerpoint/2010/main" val="3265381499"/>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2" name="arrow.wav"/>
          </p:stSnd>
        </p:sndAc>
      </p:transition>
    </mc:Choice>
    <mc:Fallback>
      <p:transition spd="med">
        <p:fade/>
        <p:sndAc>
          <p:stSnd>
            <p:snd r:embed="rId2"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3E2B2A5-08EB-5EE6-1F33-05BC100F7F98}"/>
              </a:ext>
            </a:extLst>
          </p:cNvPr>
          <p:cNvSpPr>
            <a:spLocks noGrp="1"/>
          </p:cNvSpPr>
          <p:nvPr>
            <p:ph type="title"/>
          </p:nvPr>
        </p:nvSpPr>
        <p:spPr>
          <a:xfrm>
            <a:off x="1645920" y="365125"/>
            <a:ext cx="9707880" cy="732155"/>
          </a:xfrm>
        </p:spPr>
        <p:txBody>
          <a:bodyPr/>
          <a:lstStyle/>
          <a:p>
            <a:r>
              <a:rPr lang="zh-CN" altLang="en-US" dirty="0"/>
              <a:t>参考译文：</a:t>
            </a:r>
          </a:p>
        </p:txBody>
      </p:sp>
      <p:sp>
        <p:nvSpPr>
          <p:cNvPr id="3" name="内容占位符 2">
            <a:extLst>
              <a:ext uri="{FF2B5EF4-FFF2-40B4-BE49-F238E27FC236}">
                <a16:creationId xmlns:a16="http://schemas.microsoft.com/office/drawing/2014/main" id="{98C63D31-8A50-DCF2-26FA-1BEFED2F3683}"/>
              </a:ext>
            </a:extLst>
          </p:cNvPr>
          <p:cNvSpPr>
            <a:spLocks noGrp="1"/>
          </p:cNvSpPr>
          <p:nvPr>
            <p:ph idx="1"/>
          </p:nvPr>
        </p:nvSpPr>
        <p:spPr>
          <a:xfrm>
            <a:off x="838200" y="1300480"/>
            <a:ext cx="10937240" cy="5192395"/>
          </a:xfrm>
        </p:spPr>
        <p:txBody>
          <a:bodyPr>
            <a:normAutofit/>
          </a:bodyPr>
          <a:lstStyle/>
          <a:p>
            <a:r>
              <a:rPr lang="en-US" altLang="zh-CN" sz="3600" dirty="0">
                <a:latin typeface="+mn-ea"/>
              </a:rPr>
              <a:t>《</a:t>
            </a:r>
            <a:r>
              <a:rPr lang="zh-CN" altLang="en-US" sz="3600" dirty="0">
                <a:latin typeface="+mn-ea"/>
              </a:rPr>
              <a:t>格尔尼卡</a:t>
            </a:r>
            <a:r>
              <a:rPr lang="en-US" altLang="zh-CN" sz="3600" dirty="0">
                <a:latin typeface="+mn-ea"/>
              </a:rPr>
              <a:t>》</a:t>
            </a:r>
            <a:r>
              <a:rPr lang="zh-CN" altLang="en-US" sz="3600" dirty="0">
                <a:latin typeface="+mn-ea"/>
              </a:rPr>
              <a:t>是西班牙艺术家巴勃罗</a:t>
            </a:r>
            <a:r>
              <a:rPr lang="en-US" altLang="zh-CN" sz="3600" dirty="0">
                <a:latin typeface="+mn-ea"/>
              </a:rPr>
              <a:t>·</a:t>
            </a:r>
            <a:r>
              <a:rPr lang="zh-CN" altLang="en-US" sz="3600" dirty="0">
                <a:latin typeface="+mn-ea"/>
              </a:rPr>
              <a:t>毕加索</a:t>
            </a:r>
            <a:r>
              <a:rPr lang="en-US" altLang="zh-CN" sz="3600" dirty="0">
                <a:latin typeface="+mn-ea"/>
              </a:rPr>
              <a:t>1937</a:t>
            </a:r>
            <a:r>
              <a:rPr lang="zh-CN" altLang="en-US" sz="3600" dirty="0">
                <a:latin typeface="+mn-ea"/>
              </a:rPr>
              <a:t>年为抗议轰炸西班牙北部一个小村庄而作的一幅巨型壁画。这幅大型壁画高</a:t>
            </a:r>
            <a:r>
              <a:rPr lang="en-US" altLang="zh-CN" sz="3600" dirty="0">
                <a:latin typeface="+mn-ea"/>
              </a:rPr>
              <a:t>3.49</a:t>
            </a:r>
            <a:r>
              <a:rPr lang="zh-CN" altLang="en-US" sz="3600" dirty="0">
                <a:latin typeface="+mn-ea"/>
              </a:rPr>
              <a:t>米，宽</a:t>
            </a:r>
            <a:r>
              <a:rPr lang="en-US" altLang="zh-CN" sz="3600" dirty="0">
                <a:latin typeface="+mn-ea"/>
              </a:rPr>
              <a:t>7.76</a:t>
            </a:r>
            <a:r>
              <a:rPr lang="zh-CN" altLang="en-US" sz="3600" dirty="0">
                <a:latin typeface="+mn-ea"/>
              </a:rPr>
              <a:t>米，展示了暴力和混乱给人和动物带来的苦难以及对建筑物的破坏。令人吃惊的是，整个壁画的色调由灰、黑、白组成，没有用鲜艳的红色来表现血腥的场面，但恐怖的景象却历历在目。画面上的人物并非用写实主义的画法来表现，而是采用立体派和抽象派的画法，但无辜平民惨遭屠杀的惨象却一目了然：</a:t>
            </a:r>
            <a:endParaRPr lang="zh-CN" altLang="en-US" dirty="0"/>
          </a:p>
        </p:txBody>
      </p:sp>
    </p:spTree>
    <p:extLst>
      <p:ext uri="{BB962C8B-B14F-4D97-AF65-F5344CB8AC3E}">
        <p14:creationId xmlns:p14="http://schemas.microsoft.com/office/powerpoint/2010/main" val="388562218"/>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2" name="arrow.wav"/>
          </p:stSnd>
        </p:sndAc>
      </p:transition>
    </mc:Choice>
    <mc:Fallback>
      <p:transition spd="med">
        <p:fade/>
        <p:sndAc>
          <p:stSnd>
            <p:snd r:embed="rId2"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4B33DB-EB55-E61F-4DDC-522DB9BCAF08}"/>
              </a:ext>
            </a:extLst>
          </p:cNvPr>
          <p:cNvSpPr>
            <a:spLocks noGrp="1"/>
          </p:cNvSpPr>
          <p:nvPr>
            <p:ph type="title"/>
          </p:nvPr>
        </p:nvSpPr>
        <p:spPr>
          <a:xfrm>
            <a:off x="838200" y="365125"/>
            <a:ext cx="10515600" cy="772795"/>
          </a:xfrm>
        </p:spPr>
        <p:txBody>
          <a:bodyPr/>
          <a:lstStyle/>
          <a:p>
            <a:r>
              <a:rPr lang="zh-CN" altLang="en-US" dirty="0"/>
              <a:t>参考译文：</a:t>
            </a:r>
          </a:p>
        </p:txBody>
      </p:sp>
      <p:sp>
        <p:nvSpPr>
          <p:cNvPr id="3" name="内容占位符 2">
            <a:extLst>
              <a:ext uri="{FF2B5EF4-FFF2-40B4-BE49-F238E27FC236}">
                <a16:creationId xmlns:a16="http://schemas.microsoft.com/office/drawing/2014/main" id="{2177F13D-D6C5-230F-1BF4-3DB12AE0A450}"/>
              </a:ext>
            </a:extLst>
          </p:cNvPr>
          <p:cNvSpPr>
            <a:spLocks noGrp="1"/>
          </p:cNvSpPr>
          <p:nvPr>
            <p:ph idx="1"/>
          </p:nvPr>
        </p:nvSpPr>
        <p:spPr>
          <a:xfrm>
            <a:off x="838200" y="1432560"/>
            <a:ext cx="10515600" cy="4744403"/>
          </a:xfrm>
        </p:spPr>
        <p:txBody>
          <a:bodyPr/>
          <a:lstStyle/>
          <a:p>
            <a:r>
              <a:rPr lang="zh-CN" altLang="en-US" sz="3600" dirty="0">
                <a:latin typeface="+mn-ea"/>
              </a:rPr>
              <a:t>一位母亲怀抱死婴，张嘴尖叫，她仰面朝天，伤心欲绝；一位士兵横尸地上，手里还紧握着一把断剑；另外三个人也都处于震惊和痛苦之中。画面中的动物</a:t>
            </a:r>
            <a:r>
              <a:rPr lang="en-US" altLang="zh-CN" sz="3600" dirty="0">
                <a:latin typeface="+mn-ea"/>
              </a:rPr>
              <a:t>—</a:t>
            </a:r>
            <a:r>
              <a:rPr lang="zh-CN" altLang="en-US" sz="3600" dirty="0">
                <a:latin typeface="+mn-ea"/>
              </a:rPr>
              <a:t>包括一匹受伤的马和一只哭泣的鸟</a:t>
            </a:r>
            <a:r>
              <a:rPr lang="en-US" altLang="zh-CN" sz="3600" dirty="0">
                <a:latin typeface="+mn-ea"/>
              </a:rPr>
              <a:t>—</a:t>
            </a:r>
            <a:r>
              <a:rPr lang="zh-CN" altLang="en-US" sz="3600" dirty="0">
                <a:latin typeface="+mn-ea"/>
              </a:rPr>
              <a:t>也都被描绘成这次屠杀的无辜受害者。毫无疑问，描绘这些扭曲变形的骇人惨象的目的就是让观众感到震惊。这种对人类悲苦惨状的描绘是对战争的残酷和荒谬的深刻控诉。</a:t>
            </a:r>
            <a:endParaRPr lang="en-US" altLang="zh-CN" sz="3600" dirty="0">
              <a:latin typeface="+mn-ea"/>
            </a:endParaRPr>
          </a:p>
          <a:p>
            <a:endParaRPr lang="zh-CN" altLang="en-US" dirty="0"/>
          </a:p>
        </p:txBody>
      </p:sp>
    </p:spTree>
    <p:extLst>
      <p:ext uri="{BB962C8B-B14F-4D97-AF65-F5344CB8AC3E}">
        <p14:creationId xmlns:p14="http://schemas.microsoft.com/office/powerpoint/2010/main" val="1471409015"/>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2" name="arrow.wav"/>
          </p:stSnd>
        </p:sndAc>
      </p:transition>
    </mc:Choice>
    <mc:Fallback>
      <p:transition spd="med">
        <p:fade/>
        <p:sndAc>
          <p:stSnd>
            <p:snd r:embed="rId2"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9"/>
          <p:cNvSpPr txBox="1"/>
          <p:nvPr/>
        </p:nvSpPr>
        <p:spPr>
          <a:xfrm>
            <a:off x="388758" y="1603489"/>
            <a:ext cx="2577745" cy="1838486"/>
          </a:xfrm>
          <a:prstGeom prst="rect">
            <a:avLst/>
          </a:prstGeom>
          <a:noFill/>
        </p:spPr>
        <p:txBody>
          <a:bodyPr wrap="square" lIns="68562" tIns="34281" rIns="68562" bIns="34281" rtlCol="0">
            <a:spAutoFit/>
          </a:bodyPr>
          <a:lstStyle/>
          <a:p>
            <a:pPr marL="0" lvl="1" algn="ctr"/>
            <a:r>
              <a:rPr lang="en-US" altLang="zh-CN" sz="11497" dirty="0">
                <a:solidFill>
                  <a:schemeClr val="accent1"/>
                </a:solidFill>
                <a:latin typeface="Impact MT Std" pitchFamily="34" charset="0"/>
                <a:ea typeface="微软雅黑" pitchFamily="34" charset="-122"/>
              </a:rPr>
              <a:t>02</a:t>
            </a:r>
            <a:endParaRPr lang="zh-CN" altLang="en-US" sz="8797" b="1" dirty="0">
              <a:solidFill>
                <a:schemeClr val="tx2"/>
              </a:solidFill>
              <a:latin typeface="微软雅黑" pitchFamily="34" charset="-122"/>
              <a:ea typeface="微软雅黑" pitchFamily="34" charset="-122"/>
            </a:endParaRPr>
          </a:p>
        </p:txBody>
      </p:sp>
      <p:sp>
        <p:nvSpPr>
          <p:cNvPr id="3" name="文本框 9"/>
          <p:cNvSpPr txBox="1"/>
          <p:nvPr/>
        </p:nvSpPr>
        <p:spPr>
          <a:xfrm>
            <a:off x="2656717" y="2180339"/>
            <a:ext cx="4838084" cy="684785"/>
          </a:xfrm>
          <a:prstGeom prst="rect">
            <a:avLst/>
          </a:prstGeom>
          <a:noFill/>
        </p:spPr>
        <p:txBody>
          <a:bodyPr wrap="square" lIns="68562" tIns="34281" rIns="68562" bIns="34281" rtlCol="0">
            <a:spAutoFit/>
          </a:bodyPr>
          <a:lstStyle/>
          <a:p>
            <a:pPr>
              <a:defRPr/>
            </a:pPr>
            <a:r>
              <a:rPr lang="en-US" altLang="zh-CN" sz="4000" b="1" dirty="0">
                <a:solidFill>
                  <a:schemeClr val="tx2"/>
                </a:solidFill>
                <a:latin typeface="微软雅黑" panose="020B0503020204020204" pitchFamily="34" charset="-122"/>
                <a:ea typeface="微软雅黑" panose="020B0503020204020204" pitchFamily="34" charset="-122"/>
              </a:rPr>
              <a:t>Translation C - E</a:t>
            </a:r>
            <a:endParaRPr lang="zh-CN" altLang="en-US" sz="4000" b="1" dirty="0">
              <a:solidFill>
                <a:schemeClr val="tx2"/>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34557384"/>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3" name="arrow.wav"/>
          </p:stSnd>
        </p:sndAc>
      </p:transition>
    </mc:Choice>
    <mc:Fallback>
      <p:transition spd="med">
        <p:fade/>
        <p:sndAc>
          <p:stSnd>
            <p:snd r:embed="rId3" name="arrow.wav"/>
          </p:stSnd>
        </p:sndAc>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904D39-0D48-C0B9-2934-776C0BF5BCA0}"/>
              </a:ext>
            </a:extLst>
          </p:cNvPr>
          <p:cNvSpPr>
            <a:spLocks noGrp="1"/>
          </p:cNvSpPr>
          <p:nvPr>
            <p:ph type="title"/>
          </p:nvPr>
        </p:nvSpPr>
        <p:spPr>
          <a:xfrm>
            <a:off x="1473200" y="365125"/>
            <a:ext cx="10170160" cy="975995"/>
          </a:xfrm>
        </p:spPr>
        <p:txBody>
          <a:bodyPr>
            <a:normAutofit/>
          </a:bodyPr>
          <a:lstStyle/>
          <a:p>
            <a:r>
              <a:rPr lang="en-US" altLang="zh-CN" sz="4400" b="1" dirty="0"/>
              <a:t>7 Translate the paragraph into English.</a:t>
            </a:r>
            <a:endParaRPr lang="zh-CN" altLang="en-US" dirty="0"/>
          </a:p>
        </p:txBody>
      </p:sp>
      <p:sp>
        <p:nvSpPr>
          <p:cNvPr id="3" name="内容占位符 2">
            <a:extLst>
              <a:ext uri="{FF2B5EF4-FFF2-40B4-BE49-F238E27FC236}">
                <a16:creationId xmlns:a16="http://schemas.microsoft.com/office/drawing/2014/main" id="{F0A2437E-891D-236E-795D-85890786EF15}"/>
              </a:ext>
            </a:extLst>
          </p:cNvPr>
          <p:cNvSpPr>
            <a:spLocks noGrp="1"/>
          </p:cNvSpPr>
          <p:nvPr>
            <p:ph idx="1"/>
          </p:nvPr>
        </p:nvSpPr>
        <p:spPr>
          <a:xfrm>
            <a:off x="838200" y="1524000"/>
            <a:ext cx="10515600" cy="4652963"/>
          </a:xfrm>
        </p:spPr>
        <p:txBody>
          <a:bodyPr>
            <a:normAutofit fontScale="92500"/>
          </a:bodyPr>
          <a:lstStyle/>
          <a:p>
            <a:r>
              <a:rPr lang="zh-CN" altLang="en-US" sz="3600" dirty="0">
                <a:latin typeface="+mn-ea"/>
              </a:rPr>
              <a:t>在敦煌莫高窟，最著名的艺术杰作要数壁画“飞天”（</a:t>
            </a:r>
            <a:r>
              <a:rPr lang="en-US" altLang="zh-CN" sz="3600" dirty="0"/>
              <a:t>flying apsaras</a:t>
            </a:r>
            <a:r>
              <a:rPr lang="zh-CN" altLang="en-US" sz="3600" dirty="0">
                <a:latin typeface="+mn-ea"/>
              </a:rPr>
              <a:t>）。</a:t>
            </a:r>
            <a:r>
              <a:rPr lang="zh-CN" altLang="en-US" sz="3600" dirty="0">
                <a:solidFill>
                  <a:srgbClr val="0070C0"/>
                </a:solidFill>
                <a:latin typeface="+mn-ea"/>
              </a:rPr>
              <a:t>敦煌飞天是印度文化和中国文化共同孕育而成的。</a:t>
            </a:r>
            <a:r>
              <a:rPr lang="zh-CN" altLang="en-US" sz="3600" dirty="0">
                <a:latin typeface="+mn-ea"/>
              </a:rPr>
              <a:t>在印度，被称为“飞天”的空中飞行的天神（</a:t>
            </a:r>
            <a:r>
              <a:rPr lang="en-US" altLang="zh-CN" sz="3600" dirty="0"/>
              <a:t>celestial beings</a:t>
            </a:r>
            <a:r>
              <a:rPr lang="zh-CN" altLang="en-US" sz="3600" dirty="0">
                <a:latin typeface="+mn-ea"/>
              </a:rPr>
              <a:t>）多出现在佛教石窟壁画（</a:t>
            </a:r>
            <a:r>
              <a:rPr lang="en-US" altLang="zh-CN" sz="3600" dirty="0"/>
              <a:t>grotto mural</a:t>
            </a:r>
            <a:r>
              <a:rPr lang="zh-CN" altLang="en-US" sz="3600" dirty="0">
                <a:latin typeface="+mn-ea"/>
              </a:rPr>
              <a:t>）中，中国道教传统则把在空中飞行的天神称为“飞仙”（</a:t>
            </a:r>
            <a:r>
              <a:rPr lang="en-US" altLang="zh-CN" sz="3600" dirty="0"/>
              <a:t>flying immortals</a:t>
            </a:r>
            <a:r>
              <a:rPr lang="zh-CN" altLang="en-US" sz="3600" dirty="0">
                <a:latin typeface="+mn-ea"/>
              </a:rPr>
              <a:t>）。</a:t>
            </a:r>
            <a:r>
              <a:rPr lang="zh-CN" altLang="en-US" sz="3600" dirty="0">
                <a:solidFill>
                  <a:srgbClr val="0070C0"/>
                </a:solidFill>
                <a:latin typeface="+mn-ea"/>
              </a:rPr>
              <a:t>魏晋南北朝时，佛教初传入中国，壁画中的飞仙开始被称为“飞天”。</a:t>
            </a:r>
            <a:r>
              <a:rPr lang="zh-CN" altLang="en-US" sz="3600" dirty="0">
                <a:latin typeface="+mn-ea"/>
              </a:rPr>
              <a:t>后来，随着佛教在中国的深入发展，佛教的飞天和道教的飞仙在艺术形象上相互融合。</a:t>
            </a:r>
            <a:r>
              <a:rPr lang="zh-CN" altLang="en-US" sz="3600" dirty="0">
                <a:solidFill>
                  <a:srgbClr val="0070C0"/>
                </a:solidFill>
                <a:latin typeface="+mn-ea"/>
              </a:rPr>
              <a:t>敦煌莫高窟的飞天是中国古代艺术家的杰作，是世界艺术 史的奇迹。</a:t>
            </a:r>
            <a:endParaRPr lang="en-US" altLang="zh-CN" sz="3600" dirty="0">
              <a:solidFill>
                <a:srgbClr val="0070C0"/>
              </a:solidFill>
              <a:latin typeface="+mn-ea"/>
            </a:endParaRPr>
          </a:p>
          <a:p>
            <a:endParaRPr lang="zh-CN" altLang="en-US" dirty="0"/>
          </a:p>
        </p:txBody>
      </p:sp>
    </p:spTree>
    <p:extLst>
      <p:ext uri="{BB962C8B-B14F-4D97-AF65-F5344CB8AC3E}">
        <p14:creationId xmlns:p14="http://schemas.microsoft.com/office/powerpoint/2010/main" val="3805993521"/>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2" name="arrow.wav"/>
          </p:stSnd>
        </p:sndAc>
      </p:transition>
    </mc:Choice>
    <mc:Fallback>
      <p:transition spd="med">
        <p:fade/>
        <p:sndAc>
          <p:stSnd>
            <p:snd r:embed="rId2" name="arrow.wav"/>
          </p:stSnd>
        </p:sndAc>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C893BB-5D92-EB92-4639-B28D41C3C642}"/>
              </a:ext>
            </a:extLst>
          </p:cNvPr>
          <p:cNvSpPr>
            <a:spLocks noGrp="1"/>
          </p:cNvSpPr>
          <p:nvPr>
            <p:ph type="title"/>
          </p:nvPr>
        </p:nvSpPr>
        <p:spPr>
          <a:xfrm>
            <a:off x="1544320" y="365125"/>
            <a:ext cx="9809480" cy="1325563"/>
          </a:xfrm>
        </p:spPr>
        <p:txBody>
          <a:bodyPr>
            <a:normAutofit fontScale="90000"/>
          </a:bodyPr>
          <a:lstStyle/>
          <a:p>
            <a:r>
              <a:rPr lang="zh-CN" altLang="en-US" sz="4400" dirty="0">
                <a:latin typeface="+mn-ea"/>
              </a:rPr>
              <a:t>在敦煌莫高窟，最</a:t>
            </a:r>
            <a:r>
              <a:rPr lang="zh-CN" altLang="en-US" sz="4400" dirty="0">
                <a:solidFill>
                  <a:srgbClr val="FF0000"/>
                </a:solidFill>
                <a:latin typeface="+mn-ea"/>
              </a:rPr>
              <a:t>著名的</a:t>
            </a:r>
            <a:r>
              <a:rPr lang="zh-CN" altLang="en-US" sz="4400" u="sng" dirty="0">
                <a:latin typeface="+mn-ea"/>
              </a:rPr>
              <a:t>艺术杰作</a:t>
            </a:r>
            <a:r>
              <a:rPr lang="zh-CN" altLang="en-US" sz="4400" dirty="0">
                <a:latin typeface="+mn-ea"/>
              </a:rPr>
              <a:t>要数壁画（</a:t>
            </a:r>
            <a:r>
              <a:rPr lang="en-US" altLang="zh-CN" sz="4400" dirty="0">
                <a:ea typeface="Cambria Math" panose="02040503050406030204" pitchFamily="18" charset="0"/>
              </a:rPr>
              <a:t>mural</a:t>
            </a:r>
            <a:r>
              <a:rPr lang="zh-CN" altLang="en-US" sz="4400" dirty="0">
                <a:latin typeface="+mn-ea"/>
              </a:rPr>
              <a:t>）“飞天”（</a:t>
            </a:r>
            <a:r>
              <a:rPr lang="en-US" altLang="zh-CN" sz="4400" dirty="0"/>
              <a:t>flying apsaras</a:t>
            </a:r>
            <a:r>
              <a:rPr lang="zh-CN" altLang="en-US" sz="4400" dirty="0">
                <a:latin typeface="+mn-ea"/>
              </a:rPr>
              <a:t>）。</a:t>
            </a:r>
            <a:endParaRPr lang="zh-CN" altLang="en-US" dirty="0"/>
          </a:p>
        </p:txBody>
      </p:sp>
      <p:sp>
        <p:nvSpPr>
          <p:cNvPr id="3" name="内容占位符 2">
            <a:extLst>
              <a:ext uri="{FF2B5EF4-FFF2-40B4-BE49-F238E27FC236}">
                <a16:creationId xmlns:a16="http://schemas.microsoft.com/office/drawing/2014/main" id="{1ADE292F-0DD4-C06A-DC14-F59805D7D45F}"/>
              </a:ext>
            </a:extLst>
          </p:cNvPr>
          <p:cNvSpPr>
            <a:spLocks noGrp="1"/>
          </p:cNvSpPr>
          <p:nvPr>
            <p:ph idx="1"/>
          </p:nvPr>
        </p:nvSpPr>
        <p:spPr/>
        <p:txBody>
          <a:bodyPr/>
          <a:lstStyle/>
          <a:p>
            <a:r>
              <a:rPr lang="zh-CN" altLang="en-US" spc="-40" dirty="0"/>
              <a:t>著名的：</a:t>
            </a:r>
            <a:r>
              <a:rPr lang="en-US" altLang="zh-CN" spc="-40" dirty="0"/>
              <a:t>f</a:t>
            </a:r>
            <a:r>
              <a:rPr lang="en-US" altLang="zh-CN" sz="3600" spc="-40" dirty="0"/>
              <a:t>amous/celebrated/well-known</a:t>
            </a:r>
            <a:r>
              <a:rPr lang="en-US" altLang="zh-CN" spc="-40" dirty="0"/>
              <a:t>/noted</a:t>
            </a:r>
          </a:p>
          <a:p>
            <a:r>
              <a:rPr lang="zh-CN" altLang="en-US" sz="3600" spc="-40" dirty="0"/>
              <a:t>艺术杰作：</a:t>
            </a:r>
            <a:r>
              <a:rPr lang="en-US" altLang="zh-CN" sz="3600" spc="-40" dirty="0"/>
              <a:t>works of art/artefact</a:t>
            </a:r>
          </a:p>
          <a:p>
            <a:r>
              <a:rPr lang="en-US" altLang="zh-CN" sz="3600" spc="-40" dirty="0"/>
              <a:t>In the </a:t>
            </a:r>
            <a:r>
              <a:rPr lang="en-US" altLang="zh-CN" sz="3600" spc="-40" dirty="0" err="1"/>
              <a:t>Mogao</a:t>
            </a:r>
            <a:r>
              <a:rPr lang="en-US" altLang="zh-CN" sz="3600" spc="-40" dirty="0"/>
              <a:t> caves in Dunhuang, the murals with “flying apsaras” are one of the most well-known artefacts.</a:t>
            </a:r>
            <a:endParaRPr lang="zh-CN" altLang="en-US" dirty="0"/>
          </a:p>
        </p:txBody>
      </p:sp>
    </p:spTree>
    <p:extLst>
      <p:ext uri="{BB962C8B-B14F-4D97-AF65-F5344CB8AC3E}">
        <p14:creationId xmlns:p14="http://schemas.microsoft.com/office/powerpoint/2010/main" val="1890089594"/>
      </p:ext>
    </p:extLst>
  </p:cSld>
  <p:clrMapOvr>
    <a:masterClrMapping/>
  </p:clrMapOvr>
  <mc:AlternateContent xmlns:mc="http://schemas.openxmlformats.org/markup-compatibility/2006">
    <mc:Choice xmlns:p15="http://schemas.microsoft.com/office/powerpoint/2012/main" Requires="p15">
      <p:transition spd="med">
        <p15:prstTrans prst="wind"/>
        <p:sndAc>
          <p:stSnd>
            <p:snd r:embed="rId2" name="arrow.wav"/>
          </p:stSnd>
        </p:sndAc>
      </p:transition>
    </mc:Choice>
    <mc:Fallback>
      <p:transition spd="med">
        <p:fade/>
        <p:sndAc>
          <p:stSnd>
            <p:snd r:embed="rId2"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4A92D7A4-9218-41C6-B081-432A3D827D17"/>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Content List"/>
  <p:tag name="ISPRINGCLOUDFOLDERID" val="0"/>
  <p:tag name="ISPRINGCLOUDFOLDERPATH" val="Content List"/>
  <p:tag name="ISPRING_PLAYERS_CUSTOMIZATION" val="UEsDBBQAAgAIABFQ9k6pBP8SnAQAAEISAAAdAAAAdW5pdmVyc2FsL2NvbW1vbl9tZXNzYWdlcy5sbmetWN1u2zYUvi/QdyAEFNiAzW0HtCiGxIEsMbYQWXIlOk72A4GRGJsIJWb6cZtd9bp9it3sDQb0eYbe7C12SNmJnbSQZAewAZPW+c7fd84hdXD0PhVoyfKCy+zQeNl7YSCWxTLh2fzQmJLjH98YqChpllAhM3ZoZNJAR/2nTw4EzeYVnTP4/fQJQgcpKwpYFn21ulsjnhwak0Fk+eOJ6Z1Hrj/0o4EzNPqWTK9pdoNcOZe/5d/99PrN+5evXn9/8Hwl2QYoHJuuuw2FNNKrFy2APBL4bgRo2I08fEaM/pfPn758/vDfX/90E/anxHU8bPRXP7pJTwJ8qlR/bKl6GgTYI1HoOjaOnDDyfKKj4mKCbaN/Liu0oEuGSomWnL1D5YJBTkueM1QInug/YgkbWcWalNn+2HS8KMAhCRyLOL5n9EOZ5zc/aFhalQuZg7oCJbygF4IlWiewR/9/nbMCVNMS2IXgUy44PClTyrNeo+rAnDneMCK+74YR9uz1jtHHWYLsnCo1HVECM8QBAOS0YPkOspHmmxZHphDdEEbOcOTClygTRny+EPAtu9oxwZCDCcuapIAjOACKheHMD2wVNFCFKLqmRfFO5skWPzYT1QTseJYPFLTIBjhRGGtgyDGHHpLnLC6bwMY4DM0hjgb+GRDZ6Ht+Fwn/BGrupIvEOQ6hRHDYJOOZp87QVIRXJbbm/7q+YqroLG4QjWOQU+FbclkVsKNCClWgK63opiXEb6eQNcd0v1LFNSAEVudrzpcMTMiTZvZAe7Gwrfjzdur8Eh2bjovtCAhl+7OI6LanlFFoD5ksERVCKgdAL02WNIsZumAxrYDwN/BYwhP9mEq2tuSPiv+JaLlqLc9WXcmz8dmz3n6mOcSFljqjedaizu9BbfXEh86mVQGeliVLr8smLzYi0XsUK/b1S1XdN51qk5c9Pbqnf0d3Qgt7ZuD43yRkSm9qQrZhYcHTStRjZm8u3lrWlUSNRuwW+C172iX/sS0J62EycKBDD7hsL4Hh+KAGJkx80V7K8Y5B0aSeSTC0nOyyg07PXwF4Eu2KcQqh2jLhFELYQX6GB6FDVF2wi4KXjecsXVx1gr6e2hiOuIKV7K62L9ilhJ4tGF3Wxy0YuzrTvR2UdSrijdPg1mxdoXhg0LwmH5gkeAr+Jy0wp2O8jmA9ErciMZOVSHTxC36lxyLkpkrZw3PmZS5TvStosSZ/PZWP9rGidi6olU46nJdu67d1fjfKd/csh9gMrFFkmZ6F1R1J1bpoKQQlpELhkjByzYESh1pKaRkv4AhyKassaQlU33BsfGwC2MrnkNE8Xvz74e+WGPcsqXfRavfnTiDQGFQXxbdgv3qyZMXvTSDEHGzL6UUbqdWNcC3X8oJIHGDho1y6aD2aUpnCVq9ZL5B8lTSTENMajaEOQk17WeVx84l2E2FsBifQC/W1xeiPaX4FjZRIKTqh6FArApbdtN9dyqtS8Ix1kd1vFCmHiTOJTNvWrymg+ASPr+qZm8AVLF69rxBy3hrMGpke9Nl7eCzhZUdAPdrWXQgKvV7flfny4aS7XRX6bc/B842XP/8DUEsDBBQAAgAIABFQ9k7baQnTQwMAAJUMAAAnAAAAdW5pdmVyc2FsL2ZsYXNoX3B1Ymxpc2hpbmdfc2V0dGluZ3MueG1s1VfdTtswFL7vU1ieuKQBVgarkiJEWw0N2op22rhCbuw2Fo6dxU5LueJ6e4rd7A0m8TwTN3uLHcdtaQVj4afSpgq1OT7nO/9fjL93EQs0YqnmSgZ4s7yBEZOholwOA/yh11zfxUgbIikRSrIAS4XRXq3kJ1lfcB11mTGgqhHASF1NTIAjY5Kq543H4zLXSWpPlcgM4OtyqGIvSZlm0rDUSwSZwJeZJEzjKUIBAPiLlZya1UolhHyHdKxoJhjiFCKX3CZFRFMQHWHPqfVJeD5MVSbpgRIqRemwH+BXu/v2M9NxUHUeM2lromsgtGJTJZRyGwURXX7JUMT4MIJwdyoYjTk1UYC3KhYFtL27KDm2S51YlAMFNZBmCh8zQygxxD06f4ZdGD0TOBGdSBLzsAcnyOYf4Hrv7N1pp3FydNh6f9Zrt496hx0XRG7jLeP43rIjHwJSWRqyuR+fGEPCCOIGmwERmvneomimNlByKTj7jPpKQO1zKxijuM9oi8RsoRvdcy6boLmJ0QASEZMA76ecCIy4IYKHc2Od9bXhJu96c1ETARaMJ0PHXXzr3lUnjEiq2WJYsxNtax7WPqpMUDRRGRL8nCGjEOSfxfArYmixOWiQqjiXwvgYpAUHjyPOxozu5TWdAv7J0Sm4iDOwhFlNBDPOw+eMX6I+G6gUcBkZwWSDnGuHX34UcEK0vgUlsxjXukeH9cbZYave+LRmEyR0RGT4SHBoOIsTswp8ArlLBS6EUFDNBQioTEgyzfL+UE5ztSJplp/eEc3jTLiOv3RfFqBX2J3VeCET16MijflrBIXdRmSU76TdsxwatpFDSxwmHITAHFxmrChgSCRSUkwQCYHhtN3wEVeZBonbZQetnxSgM0Vc5qEOgeDAWUpZWgRtY3PrdWX7zc7u22rZ+3n1ff1BoynrdwSx3hztHzzI+3Puv0uJvmep+n7mNmn2bxL3zfWXm+urX99+FCnuzfXX4sqnjW4RtVa7iFb7fRGtE/fO6Sy8bwqFAMQ0dIsG1CR4zA2jLzlsTxiYZ73q3bStZmBWmPNzluS/Sdk9zW+NS9dE37v3HmtPYi55DIWw3Di//Na2Kxtw8bz3qFQCtOV/JWql31BLAwQUAAIACAARUPZOXcqQpbYCAABQCgAAIQAAAHVuaXZlcnNhbC9mbGFzaF9za2luX3NldHRpbmdzLnhtbJVWbW/aMBD+vl+B2HfSvdJJKRKlTKrUrdVa9buTHImFY0f2hY5/P9uxGxsIZJwq4bvn8Z3vjaZqS/niw2SS5oIJ+QyIlJfKaLxuQoubadYiCj7LBUfgOONC1oRNFx9/2k+aWOQlltiBHMvZkBx6N3P7GUNxPr7NjQwRclE3hO8fRClmGcm3pRQtLy6GVu0bkIzyrUZe/Ziv1oMOGFV4j1BHMa2vjYyjNBKUAhPS97WRiyxGMmDe05X9jOT0rs6//oC2o4qipS0/GRmiNaSEOMnXSyPDeK5vj6syN3KegPAXNfTLZyODUEb2IOPLz+eqEU3b/E+PNFKUJqEx53wR3zlMkEKPnybcXRm5SDAPMo4uVsGl5+udkQDkvoZzn5pxlYI9mbweLART9IzBAmULaeJPnU1V4u2xRT0fsNgQpjQgVPWgJx30E2mVvybW9bg/8EZ5EYCcoke8CtbWsOriDYCxvsevVrd2VYTxveuCACXsnDKIsFf2yN86rUfIQNkjnxkt4JGz/RH80NJxfIlviSvm+exrK3Cijz5f/uStxtODGVwVuHYKj6lFAQtlwnmhNZiqpYnVdSElRzGlnOxoSZAK/svgsr19jEqTA4PrtNN9lSJFBqfazcaol3RYL3uOu9FZ43bsfhT6x3XnCeodfjMliCSvav2jpKYTx9NDohMzTU4zzJbUcJD3fCNGcmoityBfhGBjvXCBEGLty4bAopusIXiaBClIk9NJTt0lp7LP2zoDudZFo+C7JtZ1uIqWFdN/+ErhDYqYMGDsmFjp6zih700ZKFwHAJF55Vu2O3SWumVIGezAD36gsA8eelmqdIsOddsSH2CDYb85zaiGdHuib5QQFxtOEF51XCLeOKFhRM8jyZR9WTT2fgP3N0c72a8y03rhFrNn10nRxdp+nEGtNP9J/gNQSwMEFAACAAgAEVD2Tg0lTxwYAwAApgsAACYAAAB1bml2ZXJzYWwvaHRtbF9wdWJsaXNoaW5nX3NldHRpbmdzLnhtbM1WzU4bMRC+5yksVxzJAqWFRpsgRIKIoCQiqVpOyFk7WQuvvbW9CeHEuX2KXvoGlXieikvfouN1EhJB0wWRqoqixOOZb7758djh3lUi0JBpw5Ws4s3yBkZMRopyOajiD93D9V2MjCWSEqEkq2KpMNqrlcI06wlu4g6zFlQNAhhpKqmt4tjatBIEo9GozE2q3a4SmQV8U45UEqSaGSYt00EqyBh+7DhlBk8QCgDAN1FyYlYrlRAKPdJ7RTPBEKfAXHIXFBFHNhE48Fo9El0OtMokPVBCaaQHvSp+tbvvPlMdj1TnCZMuJaYGQie2FUIpdySI6PBrhmLGBzGw3dnGaMSpjat4a9uhgHbwECXH9pETh3KgIAXSTuATZgkllvil92fZlTVTgRfRsSQJj7qwg1z4VVzvXhydtxtnJ83T44tuq3XSbbY9idwmWMQJg0VHIRBSmY7YzE9IrCVRDLzBpk+EYWEwL5qq9ZVcIOfWqKcEpD63wqgPTMW4ivc1JwIjbong0WzXEj1g9pALiMHZbpb70uJ7QB9vFBNt2Lyj6Y5xWYxqH1UmKBqrDAl+yZBVCCLKEvgXMzSfbtTXKsmlghiLjOCUoSFnI0b38ixNAP/k6BxcJBlYQvOlglnv4XPGr1GP9ZUGXEaG0Kog58bjl58EnBJj7kHJlONa56RZb1w0T+uNT2suQEKHREZPBIcSsiS1q8AnELtU4EIIBdmcg4DMRCQzLK8P5TRXKxJm+fkVMTzJhK/4S9dlDnqF1VmNFzL2NSpSmL8yKOw2JsP8TLpzlkPDaeRQEo8JGxGcfC4zVhQwIhIpKcaIRDCzjDvhQ64yAxJ/lj20eRZBb4q4zKkO4P4AZ5oyXQRtY3Pr9fabtzu77yrl4OfN9/WlRpM53hbEefOD/GDpJJ9N84cjMQzcAH18Flud/atRfHf75e725te3H0XSdXf7tbjyeaNTRO20VUSrdVxE68zfIu25G6QQBRg1A390YNgInnDL6Eu2zzNaYPl17BvkhVpghVEsbeT/Nwi/mr2+Fp5bYfDoe7AE8sW3da30G1BLAwQUAAIACAARUPZO5kXS158BAAAtBgAAHwAAAHVuaXZlcnNhbC9odG1sX3NraW5fc2V0dGluZ3MuanONlE1vwjAMhu/8iiq7Toh9wnZDg0lIHCaN27RDKKZUpHGUpB0d4r+vLl9Nmw7iS/P26evYlbPtBMViIQteg235XO4/3H2pAWlWp3Dr6qJFT0hnRsQLmMUJiFgCqyHZ8dOTvDsTPmMmS9N5/km2puLHkN4suTBVXHkstEczHi3zaD8ebeNL/OtUdqhqX1GlzfPUWpTdEKUFabsSdcJLht28l6taYA3GDPQFdMlDcEz75Wojz45PfYoqF2KiuMynGGF3zsN1pDGVi7b8q1yBLn74eg/0XvpvY8dOxMZOLCT1xOMBRTupNBgDh7zPYwovLPgcRMW3V65/UMe4WVCNzmIT2yM9vKOo0opH0OjSYEjhYrLwanSzT9HkLGzsnni4p3AIwXPQDatm1QpVqq74gUpjRB1poM2en1CBfBHLaM+NehRejg5Ltm3dOxf6OKJgzghhbYRWnolM2i6OK6beegfX1LJOfTMvfKIvL3o05fs4O4nOaWz9GqH9V8C4tTxcJcXtUNyM1HEwxTPoiVwiCQnXa9AzRFHU833p5PXknd0fUEsDBBQAAgAIABFQ9k49PC/RwQAAAOUBAAAaAAAAdW5pdmVyc2FsL2kxOG5fcHJlc2V0cy54bWydkbEKwjAQhvc+RbjdxG6lJHUT3Bx0lpqmGmkvJZdaH9+UinSRgEMg//F9PyQnd6++Y0/jyTpUkPMtMIPaNRZvCs6n/aYARqHGpu4cGgXogO2qTNq8wKM3ZAKxWIGk4B7CUAoxTRO3NPjYQK4bQywmrl0v4ukditkUw6LC4pb2L/szgyrLGJPX0XbhgFW8x7QgjLxWMDsXjdxi60D8AhqTAEyqwVACaH0CeAwJwI8rQIrvm+ekRwrxo2KQYrWeKnsDUEsDBBQAAgAIABFQ9k4M0rasbgAAAG4AAAAcAAAAdW5pdmVyc2FsL2xvY2FsX3NldHRpbmdzLnhtbLOxr8jNUShLLSrOzM+zVTLUM1BSSM1Lzk/JzEu3VQoNcdO1UFIoLknMS0nMyc9LtVXKy1dSsLfjssnJT07MCU4tKQEqLFYoyEmsTC0KSc0FMkpS/RJzgSqftq542bxCQVfhyf51z6bsVNK34wIAUEsDBBQAAgAIAESUV0cjtE77+wIAALAIAAAUAAAAdW5pdmVyc2FsL3BsYXllci54bWytVd9P2zAQfi7S/ofI79gtHQOqBMSQ0B7GhNSx7a0yiZt4TeLMdgjlr9/Zzu+lbEh7aJWc7/vufPfdxb96zlLviUnFRR6gBZ4jj+WhiHgeB+jh6+3xObq6fHfkFyndM+nxKEBlzg2ApsiLmAolLzSA76lOAtQzYGBGXiG5kFzvgfsUuNtIJ0v07mgGLrkKUKJ1sSKkqirMFSDyWIm0NCQKhyIjhWSK5ZpJ4tJAXoNd6b+j4ZeJnOh9wVQPWei3B65JWo5nxQck1RILGZOT+XxBftx9XocJy+gxz5WmeciQB5Wc2VI+0nB3J6IyZcrYZr5Lcs20NklY28zXK744zz0lwwA5h03GlKIxUzjNY0QclkyA/W1KVVLzqAGt4VU7XvNav4153zRutnOkcy7Kx5SrBI76kM46CfTJMKqf2etaBT00Cro1TMiT7FfJJYvs67dWjPMFcgFbxdk8sapCOICnWxpqIfc3AAMV1R3EbdOwaxq2oJYDt9HXHQVqbrtlVJeSNaWa+U88YuILlZIaWVxqWTKfjIw1lgzBPnFXrpvUNcRPdJae/kNvjN+oNT/Va52xgP/RmE9A1NaE5xF7vuXgo1kGNdUMim1sWBcpNjG7nFT5mPV0PTC5HOumwEU8TWXMYAwjqinp7OQQlEmqwCUs5QjbOzgITnicpPDTkwzj04M0GZW7SYbewUFwKsLdBLQ1t2Uk4zqOxNQqyCcT68QPS6VFxl+sPAd7Rq+sDl8buebouuDtwdn8j1EcxGgGc4smVpd56u2r5vDezKlWnc+mcJaBWmEemC4L59XMQlmMfCK2pWWqb/o5NfuwBx3lPDUd01zfQe+iWvMX5lU8Ml+6xdLUJGFGMwH6cL7sMUA/YbsMwlvToYhbkTd1wJjYN/dvK9ps+bp1ruuHOuxDDZ84qxzGzdRHUEcsRZlHox7iovuIqBR22rVk1EvZFm60OAGRiiJA7+GhvvPF6UV35bPFRYO1ed27wC6XN6z0OuFOQaTWdXsRv94N8PgbUEsDBBQAAgAIABFQ9k4129mtaAEAAPMCAAApAAAAdW5pdmVyc2FsL3NraW5fY3VzdG9taXphdGlvbl9zZXR0aW5ncy54bWyNUttqGzEQfc9XiPyAJY1uC1uDrsWQh0IT8rz1qmGJoy0rhYSij682rXHcurSap5lz5gwzOn1+nJJ9zmV+mr4PZZrT51jKlB7y9gqhfj8f5uXTEnMseXOq3E9pnF926eu81lo1lyGNwzLaFc1bjMLbQ0pq5VTLmGEUSeapV8h5bhvWgevANsxRYvvNbxI/dZe4j6lcVu03Z+ifDbuU41J2aYyvWzhnv4fON/i4DOPUeHkr2Br1OLU6tgZihEvuK9UAIJDljjhcpeykJshjxjFUoyhQQIRz0olKJOXQstCJpsJ8JxCTjFFXqaetG2ltHLVVQkeIbtO86mwNwUiMESEEmKtcQDAYNTY0DQ1qPSA4MCCqNpooQMEGE1j1zgvLkaJeYFyZMYDx6bin7d6f61T973WO5/yH4MUvuIiu3tpcMFe/f16WRr6NT98OQ4noy5DjbvxwHe5ubq5/efLNv0fGatS28V99/QNQSwMEFAACAAgAElD2TvbC4KbtDAAAJiIAABcAAAB1bml2ZXJzYWwvdW5pdmVyc2FsLnBuZ+1a+VdTZ94PxUpbAZ1pK1p2zZShHYmIoGyJSFsIFHBciiJLMSwqhqBRQgghzIhmHCtBrAYIEFuhGQchZUtkS7SIEQmEhgJCgChLYgwJwoXEkO29N+2cmfecOe95/4D8kGfL8/nu3+f53uReORAb4fDeR+/BYDAHdORnB2GwdWgYzBb3znpwxZNb/BLsbPAHI/bDGgddFOBkXWZYTBgM1kTbYEh9G5y/mxN5DA+DOfZAHxsB7h9pIK4T/VnY4bxk1VTc1TSC7vELohfPLqVIPfWez2eb+mIf3Tt84MDh/TP7v/dYd2lT0ucf/Ln53W3ll6I+KL7ukeYZ5PwHj5O5j/m/4GpGb0gJnxDi4wnx6bva2bZOU8Bd/BppLc7hSFz8Een4DslUJ4HgbnwZQVikmPWIyXa8HSjR8yQMgyg0YGQeSo2sdG5J4E6zswXXu44PhKRJfC7DRaHaxMnfQTunsmXbnMLLSFp1rys4hyUkCiNkgXsV+8Fx0WYn4Lq2Sx669OvMzKDNbbABh08fvQO2Qx9/AS0H+L4Fdq1XIHK3Y76BiGBPrAPbk+9vB9t9jC0QZMIKsUKsECvECrFCrBArxAqxQqwQK8QKsUKsECvECrFCrBAr5P+CvFx+7IxbgOYTW8ugbjIzEtqaw/R8F+wekC/DoVXt/+dLwh3PPiWbzyMt9ToRRCGAUN3nxZwky/yYREEFUAkwgCoghgn9mtqasChh6UeoQt9ZKsrwok2NF/HwwtyCtWfgkryLSVF59mWxuzn6n5x4m+I01acHCYPBZCSkj2y6m+RFGuqZlNfQ6KPHBpCsSi9hu3uL7EISKXLZAIgE7xewGEAsU4Q1PrdD3S/1kWjbReRsLcRoh9GJ/6ZX7Sx98/gSjqKX4NqrAOL8zfhpw4T5jQBV+Lx5Vb9L30BvkJE4Kq0cZdb9pZ9TuKBdbWZeP3Tv7EhhXOjqLw9FAGfUe9Xb5MdT3OmtAvVRycLWse47dOSr2+UzCfXjXq6kQ0Bg1ZrN78bcykJO07aNC4kskTxANigjSfXTV4NrFMtkWqjm2fEJ+6M/iFyXl/6yseD5jMpUWCUoUGXu3ZUCCNwphoGwPvttnMXeN0NU5HlFUVYJg4tfWOAmBaCc/PLK+znaMcyNFb9zf/d3VO1hKgsMumM1/WOzsfOTtH0MGllIKRm0hRXlAhvaWMzCoOmSrobW6U9c8ceB9qplejEoWe2N/MO1IvkPMhByrJqLZ/mpWiqDnykcF0LOfd2NCXJXltMEqoExsute4Z0/Zuzctbi48fcZHgHSeiJl/XGJ9oxz8xn9gKhH8+T7rUH3aGt5oG5OdjsY/YVfZHc8LnCU6KkahoioJyLHSudUeesmfGmb8W6g9xkRbiwJjVU6erwOE5uKZLVOx2wpmxzStBZjqB/hvUjdd0hbaXCiXqhNM5P29BQTO1FdlVpuBFHogXE+KPwxVZJ5BrXRr+gZ5fATg35IqwHdw2j0XRSJFEf02J6ytuqJQHf/pgp/8cSnchvYvhaiA+28ZOmwuLL+vNBbiJUe6kZe8ezbgSUcHU6v18UY1xiGNHU5jvbVc4NYm+1ctrDRXmY0hvU800jPuPupKCObZkAWksazC4Xx1VJsrXI2sLYtXlGOj8xii33lpaPrYbeHQ/4w/ws7vBnR0BklqHoaovq4gZh0Gc5tnUqNoTdoFmsbZSVLidn7ljVR0k5qIBztTtlS5oJo6AZ3hyeQbpa0n9FPa3lOWtQXCc6wolhW4c+/wC20xIZTL1rVF0ATiXOp/kmcCtaBRI7IPlLW5iHO+nNOMvBtxYWdbbyP+1ZU3v4YckzZyAI/NCn9DNtpF1Z/lBHORp97mTnHyXLplPa4lRXIg6XjRg2XP2U0afn8pa89/i0CWoJdD9/e4ADbx6SnFAZOJ4e0tWrAmDlNWJy+luWu/M4BreFiEJ3XVnSTo77hZVuLEjWsI/ISreavFQxjMBsM3+rMoz+ScTJSk8P+jHd8pfStJ7AX72FP7sJxU3/KFxZUXXiz8+KV1XJjWO+rf4Jeu+eLoo8F0qn+cN3EGI+jH2aaVvhZegqXaZjzOiutt5i5PjHXp6UOKZ4A3WfKHWY//AQSkY43p/ceSaDcLAls0yXiALqbAzr7lDonm4BEtJgPUwc0uxnkeHJIbCZvFDh/q8nhc05/xs6mpADa9LO1tZ8aJLB0Cc44jbW9pgA0Q7ATvMW7NDCK3PHOXS54H+p6f+7NRhrGZKtXppjX+Flr6hnjSmSZU3Lei5lmBdV0MQ7yPb3igiwxI5qeMhoBGXBcagItm2RfKuYJorJsYUPziRT1HrQSipIcxpiXL9xm0CfJXRBQXK4a2u4lO7VXqQHJBzluApUzGhHAAK4QOBHZhFWmS/hcLtpCk6Ob5GAHXwQcMrcGwGChMv8gseoRHi3/EXRbf0wK81Hpur2d58lVEZfOSOzXi5GMfo7xYVQCqU3duTjE4UvXAtCQqC1Y2u1j/ADgcC3DMUo8AYOdz1sdiZ/FPsJHyZtAUsMFDmKiy4nIt6qSOpDZNMcK1s8uH70l3NDRKAnpOHF5O7By20gehsSMp3JUyyu/UtXH+VZGPBXK8xmsqdo2G9jL17kGfwZZEfIVmB6V7LAgWrg9uqglekyA1Y+LCjcjpPfiUBVYt2PXNc6nVEeCMvAnJT5xuBtQnN0Q5swFsKPLoHQK7yDnZf9KJVp+9m+efTZ8/dRirnRtlOtTiOmuDKDXYYq4USDZzlfs+8J54GQZsRN7in99NLkOE/AfAgqiaLfbv4RSylGhedFeBxytwwzuqBZ4XoY/tN8nK3nihdL1TcXzlm9OjfFNq3YhS4/e76RRDLNO+i23HoyIV89KGvPhfRkaCee8zpLvjHBJLjGfYQlNjPDOafEwzofUirawiEPq0rqu5cX+b/01hnkEZZz86hCzY0uxEMdGAAstouQFP/2grwJjYwbjTJLCqRiDo+mLDNa4UPNjTXaLmsuLsUT8ERlCfUYS9McKLrBoNEZY2CC6Vw7+FzbC7Z8jQSs/fhi569+klSk57a+89+CTJBwweD3VfhDVL5uRbZmc1WaVVCKBQweAC8ZYOfB1mikUlxmtZ0GOXBL6iR5JrsjLBlPBFKPrJocDE3tL05aefspODLmWQdl07iatYG57J/RfaafUINsTcoJnNi6mhDT8vX9g+4fi1fkg0HjCO5EcVXNYX6KAE/agK3SFnmNRKl123Zm6fhN91eKvkjbHqNEdKgbkeAFYQhS+1gB36/CQp1KR8n9x9kU8CWKHNaPWVQTjwKtZhBDq9XSKrj9lmrx0NeUbwk9EefRFG7dvGxFj18HMJf3zCWfg0ClZEGfc9OVrzsDqDnJVDJRQgWkmfDXr7br+jGiyxYnKcvaA6ZYm2pKwI/Ep17gfijwb+GBO9Ex1EmbXBHknw8uonmRkfVzBzPtO/NBkOw9gyGQMHhkeJctSQ9xNr6nSZnfa5d0fPA9TrJ1zVazdr3DaN52Mm2vGrvfGT30pYFu0/vXWwKg23uL8pq3oKoK3BYeoSbAI1iZnUpCN5D+Fl/ViwPrgwWtMbfAIhsLfWPj64lnUtE58oMiuTtl/AbyATrs1+fYIVhV7Wgb4cvaEiz4TN/wfLBIDPCp2qJiWi2k4DuWK86s5mEAAWdTpsgL2kCsHHpempUaKvR3ezjvQwUuM6EDWWG6AQKrlwHc8hYXBgro1E1mZFHJZqxpcitKqp64qk6mefdtCpzJq9HwKK3+ig8aShEz8S6wuV8Rm/yxQAKjwyAASXBWc2bu1/qA8h4i6efps5Vh6ZHM5ap6RfH+VhTIqGIR/yI3Gfvml4/I4Gzahi3i+9jvYxqgxurJc/vYPyjlvV2AyHLrAO/HTm2OUDWJfVs5TCQ8sXbpc+TahVExh/Vp/iml5xvGFadPcJ+76Z4JcqVFNmHXNmR4vXK1P6U73eHARaVTECUDpqvTfkYGmzGutmqdEsHh1dhJdjuRux2GSN8Ib2irJ4iauLzM6QflDYyicGFxom+8oiL2FBMNssSZv5spee3SGNPBj8p+emwcAW9ESc6lAqAzRDoGUhtQu/NZgGVJ7V/6u/M388zYqXG5yeBmYKN+gFaBMSzNtaN5KHaL3uyey8Uxm97NMTTVGLADr6CLC97reibtqiTuJqf8WKNbt/Q0+mwhpxzB8deGyG7AGB3ZfBCsgD92reH7+0u7idmERWLkXRfzsrZakaJHanqNAUPZu+KklcTRCVZP/6u5VlEOX5XyEKv+IG/+9VpcvUsykLmh8u1cYoTYATPM3TpaHhHLdk2qzQY767RUFP/f2lk4+cTdEZei0bFtLEmgKPXhUfkiAHiDyuJXEJ5zuQHiFSmo2adXu5jcRIe9Y3oM4IXP3s9OZsVw9Kgrw/3SnsSMb4of+PPazxv1f//V/AFBLAwQUAAIACAASUPZOKwvAbUoAAABrAAAAGwAAAHVuaXZlcnNhbC91bml2ZXJzYWwucG5nLnhtbLOxr8jNUShLLSrOzM+zVTLUM1Cyt+PlsikoSi3LTC1XqACKGekZQICSQiUqtzwzpSQDKGRgbowQzEjNTM8osVWyMDCFC+oDzQQAUEsBAgAAFAACAAgAEVD2TqkE/xKcBAAAQhIAAB0AAAAAAAAAAQAAAAAAAAAAAHVuaXZlcnNhbC9jb21tb25fbWVzc2FnZXMubG5nUEsBAgAAFAACAAgAEVD2TttpCdNDAwAAlQwAACcAAAAAAAAAAQAAAAAA1wQAAHVuaXZlcnNhbC9mbGFzaF9wdWJsaXNoaW5nX3NldHRpbmdzLnhtbFBLAQIAABQAAgAIABFQ9k5dypCltgIAAFAKAAAhAAAAAAAAAAEAAAAAAF8IAAB1bml2ZXJzYWwvZmxhc2hfc2tpbl9zZXR0aW5ncy54bWxQSwECAAAUAAIACAARUPZODSVPHBgDAACmCwAAJgAAAAAAAAABAAAAAABUCwAAdW5pdmVyc2FsL2h0bWxfcHVibGlzaGluZ19zZXR0aW5ncy54bWxQSwECAAAUAAIACAARUPZO5kXS158BAAAtBgAAHwAAAAAAAAABAAAAAACwDgAAdW5pdmVyc2FsL2h0bWxfc2tpbl9zZXR0aW5ncy5qc1BLAQIAABQAAgAIABFQ9k49PC/RwQAAAOUBAAAaAAAAAAAAAAEAAAAAAIwQAAB1bml2ZXJzYWwvaTE4bl9wcmVzZXRzLnhtbFBLAQIAABQAAgAIABFQ9k4M0rasbgAAAG4AAAAcAAAAAAAAAAEAAAAAAIURAAB1bml2ZXJzYWwvbG9jYWxfc2V0dGluZ3MueG1sUEsBAgAAFAACAAgARJRXRyO0Tvv7AgAAsAgAABQAAAAAAAAAAQAAAAAALRIAAHVuaXZlcnNhbC9wbGF5ZXIueG1sUEsBAgAAFAACAAgAEVD2TjXb2a1oAQAA8wIAACkAAAAAAAAAAQAAAAAAWhUAAHVuaXZlcnNhbC9za2luX2N1c3RvbWl6YXRpb25fc2V0dGluZ3MueG1sUEsBAgAAFAACAAgAElD2TvbC4KbtDAAAJiIAABcAAAAAAAAAAAAAAAAACRcAAHVuaXZlcnNhbC91bml2ZXJzYWwucG5nUEsBAgAAFAACAAgAElD2TisLwG1KAAAAawAAABsAAAAAAAAAAQAAAAAAKyQAAHVuaXZlcnNhbC91bml2ZXJzYWwucG5nLnhtbFBLBQYAAAAACwALAEkDAACuJAAAAAA="/>
  <p:tag name="ISPRING_PRESENTATION_TITLE" val="15276497437530"/>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主题">
  <a:themeElements>
    <a:clrScheme name="自定义 1682">
      <a:dk1>
        <a:sysClr val="windowText" lastClr="000000"/>
      </a:dk1>
      <a:lt1>
        <a:sysClr val="window" lastClr="FFFFFF"/>
      </a:lt1>
      <a:dk2>
        <a:srgbClr val="758384"/>
      </a:dk2>
      <a:lt2>
        <a:srgbClr val="D6858F"/>
      </a:lt2>
      <a:accent1>
        <a:srgbClr val="D6858F"/>
      </a:accent1>
      <a:accent2>
        <a:srgbClr val="758384"/>
      </a:accent2>
      <a:accent3>
        <a:srgbClr val="D6858F"/>
      </a:accent3>
      <a:accent4>
        <a:srgbClr val="758384"/>
      </a:accent4>
      <a:accent5>
        <a:srgbClr val="D6858F"/>
      </a:accent5>
      <a:accent6>
        <a:srgbClr val="758384"/>
      </a:accent6>
      <a:hlink>
        <a:srgbClr val="0563C1"/>
      </a:hlink>
      <a:folHlink>
        <a:srgbClr val="954F72"/>
      </a:folHlink>
    </a:clrScheme>
    <a:fontScheme name="自定义 1">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390</TotalTime>
  <Words>1184</Words>
  <Application>Microsoft Office PowerPoint</Application>
  <PresentationFormat>宽屏</PresentationFormat>
  <Paragraphs>41</Paragraphs>
  <Slides>16</Slides>
  <Notes>4</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16</vt:i4>
      </vt:variant>
    </vt:vector>
  </HeadingPairs>
  <TitlesOfParts>
    <vt:vector size="28" baseType="lpstr">
      <vt:lpstr>Impact MT Std</vt:lpstr>
      <vt:lpstr>等线</vt:lpstr>
      <vt:lpstr>楷体</vt:lpstr>
      <vt:lpstr>Microsoft YaHei</vt:lpstr>
      <vt:lpstr>Microsoft YaHei</vt:lpstr>
      <vt:lpstr>Arial</vt:lpstr>
      <vt:lpstr>Arial Black</vt:lpstr>
      <vt:lpstr>Calibri</vt:lpstr>
      <vt:lpstr>Cambria Math</vt:lpstr>
      <vt:lpstr>Wingdings</vt:lpstr>
      <vt:lpstr>Office 主题</vt:lpstr>
      <vt:lpstr>自定义设计方案</vt:lpstr>
      <vt:lpstr>PowerPoint 演示文稿</vt:lpstr>
      <vt:lpstr>PowerPoint 演示文稿</vt:lpstr>
      <vt:lpstr>6 Translate the paragraph into Chinese.</vt:lpstr>
      <vt:lpstr>Translate the paragraph into Chinese.</vt:lpstr>
      <vt:lpstr>参考译文：</vt:lpstr>
      <vt:lpstr>参考译文：</vt:lpstr>
      <vt:lpstr>PowerPoint 演示文稿</vt:lpstr>
      <vt:lpstr>7 Translate the paragraph into English.</vt:lpstr>
      <vt:lpstr>在敦煌莫高窟，最著名的艺术杰作要数壁画（mural）“飞天”（flying apsaras）。</vt:lpstr>
      <vt:lpstr>敦煌飞天是印度文化和中国文化共同孕育而成的。</vt:lpstr>
      <vt:lpstr>在印度，被称为“飞天”的空中飞行的天神（celestial beings）多出现在佛教石窟壁画（grotto mural）中，中国道教传统则把在空中飞行的天神称为“飞仙”（flying immortals）。</vt:lpstr>
      <vt:lpstr>魏晋南北朝时，佛教初传入中国，壁画中的飞仙开始被称为“飞天”。</vt:lpstr>
      <vt:lpstr>后来，随着佛教在中国的深入发展，佛教的飞天和道教的飞仙在艺术形象上相互融合。</vt:lpstr>
      <vt:lpstr>敦煌莫高窟的飞天是中国古代艺术家的杰作，是世界艺术史的奇迹。</vt:lpstr>
      <vt:lpstr>参考译文：</vt:lpstr>
      <vt:lpstr>PowerPoint 演示文稿</vt:lpstr>
    </vt:vector>
  </TitlesOfParts>
  <Company>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中国风毕业答辩PPT模板</dc:title>
  <dc:subject> </dc:subject>
  <dc:creator>极简办公</dc:creator>
  <cp:keywords>www.jjppt.com</cp:keywords>
  <dc:description>www.jjppt.com</dc:description>
  <cp:lastModifiedBy>Chen Xiuzhen</cp:lastModifiedBy>
  <cp:revision>30</cp:revision>
  <dcterms:created xsi:type="dcterms:W3CDTF">2015-05-05T08:02:14Z</dcterms:created>
  <dcterms:modified xsi:type="dcterms:W3CDTF">2022-11-14T05:44:34Z</dcterms:modified>
  <cp:category> </cp:category>
  <cp:contentStatus> </cp:contentStatus>
  <cp:version>1</cp:version>
</cp:coreProperties>
</file>

<file path=docProps/thumbnail.jpeg>
</file>